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55"/>
  </p:handoutMasterIdLst>
  <p:sldIdLst>
    <p:sldId id="460" r:id="rId3"/>
    <p:sldId id="554" r:id="rId5"/>
    <p:sldId id="751" r:id="rId6"/>
    <p:sldId id="752" r:id="rId7"/>
    <p:sldId id="806" r:id="rId8"/>
    <p:sldId id="627" r:id="rId9"/>
    <p:sldId id="628" r:id="rId10"/>
    <p:sldId id="753" r:id="rId11"/>
    <p:sldId id="754" r:id="rId12"/>
    <p:sldId id="763" r:id="rId13"/>
    <p:sldId id="764" r:id="rId14"/>
    <p:sldId id="765" r:id="rId15"/>
    <p:sldId id="766" r:id="rId16"/>
    <p:sldId id="767" r:id="rId17"/>
    <p:sldId id="768" r:id="rId18"/>
    <p:sldId id="769" r:id="rId19"/>
    <p:sldId id="750" r:id="rId20"/>
    <p:sldId id="556" r:id="rId21"/>
    <p:sldId id="558" r:id="rId22"/>
    <p:sldId id="559" r:id="rId23"/>
    <p:sldId id="560" r:id="rId24"/>
    <p:sldId id="562" r:id="rId25"/>
    <p:sldId id="563" r:id="rId26"/>
    <p:sldId id="564" r:id="rId27"/>
    <p:sldId id="565" r:id="rId28"/>
    <p:sldId id="566" r:id="rId29"/>
    <p:sldId id="770" r:id="rId30"/>
    <p:sldId id="807" r:id="rId31"/>
    <p:sldId id="567" r:id="rId32"/>
    <p:sldId id="568" r:id="rId33"/>
    <p:sldId id="569" r:id="rId34"/>
    <p:sldId id="570" r:id="rId35"/>
    <p:sldId id="571" r:id="rId36"/>
    <p:sldId id="572" r:id="rId37"/>
    <p:sldId id="573" r:id="rId38"/>
    <p:sldId id="574" r:id="rId39"/>
    <p:sldId id="698" r:id="rId40"/>
    <p:sldId id="557" r:id="rId41"/>
    <p:sldId id="699" r:id="rId42"/>
    <p:sldId id="700" r:id="rId43"/>
    <p:sldId id="756" r:id="rId44"/>
    <p:sldId id="758" r:id="rId45"/>
    <p:sldId id="759" r:id="rId46"/>
    <p:sldId id="761" r:id="rId47"/>
    <p:sldId id="462" r:id="rId48"/>
    <p:sldId id="472" r:id="rId49"/>
    <p:sldId id="473" r:id="rId50"/>
    <p:sldId id="474" r:id="rId51"/>
    <p:sldId id="803" r:id="rId52"/>
    <p:sldId id="413" r:id="rId53"/>
    <p:sldId id="408" r:id="rId54"/>
  </p:sldIdLst>
  <p:sldSz cx="9144000" cy="5143500" type="screen16x9"/>
  <p:notesSz cx="6858000" cy="9144000"/>
  <p:custDataLst>
    <p:tags r:id="rId5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9BC2"/>
    <a:srgbClr val="E9E9E9"/>
    <a:srgbClr val="4AE0D4"/>
    <a:srgbClr val="34AAC8"/>
    <a:srgbClr val="EE3636"/>
    <a:srgbClr val="53C3B0"/>
    <a:srgbClr val="F49022"/>
    <a:srgbClr val="317FB7"/>
    <a:srgbClr val="19A7D7"/>
    <a:srgbClr val="EA70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浅色样式 2 - 强调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9" autoAdjust="0"/>
    <p:restoredTop sz="86438" autoAdjust="0"/>
  </p:normalViewPr>
  <p:slideViewPr>
    <p:cSldViewPr>
      <p:cViewPr>
        <p:scale>
          <a:sx n="100" d="100"/>
          <a:sy n="100" d="100"/>
        </p:scale>
        <p:origin x="-504" y="-390"/>
      </p:cViewPr>
      <p:guideLst>
        <p:guide orient="horz" pos="1637"/>
        <p:guide pos="2779"/>
      </p:guideLst>
    </p:cSldViewPr>
  </p:slideViewPr>
  <p:outlineViewPr>
    <p:cViewPr>
      <p:scale>
        <a:sx n="33" d="100"/>
        <a:sy n="33" d="100"/>
      </p:scale>
      <p:origin x="234" y="0"/>
    </p:cViewPr>
  </p:outlineViewPr>
  <p:notesTextViewPr>
    <p:cViewPr>
      <p:scale>
        <a:sx n="1" d="1"/>
        <a:sy n="1" d="1"/>
      </p:scale>
      <p:origin x="0" y="0"/>
    </p:cViewPr>
  </p:notesTextViewPr>
  <p:sorterViewPr>
    <p:cViewPr>
      <p:scale>
        <a:sx n="150" d="100"/>
        <a:sy n="150" d="100"/>
      </p:scale>
      <p:origin x="0" y="8538"/>
    </p:cViewPr>
  </p:sorterViewPr>
  <p:notesViewPr>
    <p:cSldViewPr>
      <p:cViewPr varScale="1">
        <p:scale>
          <a:sx n="67" d="100"/>
          <a:sy n="67" d="100"/>
        </p:scale>
        <p:origin x="-2832" y="-108"/>
      </p:cViewPr>
      <p:guideLst>
        <p:guide orient="horz" pos="2911"/>
        <p:guide pos="2084"/>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9" Type="http://schemas.openxmlformats.org/officeDocument/2006/relationships/tags" Target="tags/tag7.xml"/><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handoutMaster" Target="handoutMasters/handoutMaster1.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D2CB41-1A4F-4F33-9501-6963E83D384A}"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CD7F39-A59C-418E-94CB-92E4A24CFB01}"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2A480B-24F9-4CDC-955A-E4C7F6E7F86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AE2D31-2B6A-425C-8DAF-63D853CEDF0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21AE2D31-2B6A-425C-8DAF-63D853CEDF0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1AE2D31-2B6A-425C-8DAF-63D853CEDF0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1AE2D31-2B6A-425C-8DAF-63D853CEDF0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1AE2D31-2B6A-425C-8DAF-63D853CEDF0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AE2D31-2B6A-425C-8DAF-63D853CEDF0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1AE2D31-2B6A-425C-8DAF-63D853CEDF0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1AE2D31-2B6A-425C-8DAF-63D853CEDF0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1AE2D31-2B6A-425C-8DAF-63D853CEDF0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1AE2D31-2B6A-425C-8DAF-63D853CEDF0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AE2D31-2B6A-425C-8DAF-63D853CEDF0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1AE2D31-2B6A-425C-8DAF-63D853CEDF0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1AE2D31-2B6A-425C-8DAF-63D853CEDF0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1AE2D31-2B6A-425C-8DAF-63D853CEDF0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4" name="标题 13"/>
          <p:cNvSpPr>
            <a:spLocks noGrp="1"/>
          </p:cNvSpPr>
          <p:nvPr>
            <p:ph type="ctrTitle"/>
          </p:nvPr>
        </p:nvSpPr>
        <p:spPr>
          <a:xfrm>
            <a:off x="1432560" y="269923"/>
            <a:ext cx="7406640" cy="1104138"/>
          </a:xfrm>
        </p:spPr>
        <p:txBody>
          <a:bodyPr anchor="b"/>
          <a:lstStyle>
            <a:lvl1pPr algn="l">
              <a:defRPr/>
            </a:lvl1pPr>
          </a:lstStyle>
          <a:p>
            <a:r>
              <a:rPr kumimoji="0" lang="zh-CN" altLang="en-US" smtClean="0"/>
              <a:t>单击此处编辑母版标题样式</a:t>
            </a:r>
            <a:endParaRPr kumimoji="0" lang="en-US"/>
          </a:p>
        </p:txBody>
      </p:sp>
      <p:sp>
        <p:nvSpPr>
          <p:cNvPr id="22" name="副标题 21"/>
          <p:cNvSpPr>
            <a:spLocks noGrp="1"/>
          </p:cNvSpPr>
          <p:nvPr>
            <p:ph type="subTitle" idx="1"/>
          </p:nvPr>
        </p:nvSpPr>
        <p:spPr>
          <a:xfrm>
            <a:off x="1432560" y="1387548"/>
            <a:ext cx="7406640" cy="1314450"/>
          </a:xfrm>
        </p:spPr>
        <p:txBody>
          <a:bodyPr tIns="0"/>
          <a:lstStyle>
            <a:lvl1pPr marL="27305"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7" name="日期占位符 6"/>
          <p:cNvSpPr>
            <a:spLocks noGrp="1"/>
          </p:cNvSpPr>
          <p:nvPr>
            <p:ph type="dt" sz="half" idx="10"/>
          </p:nvPr>
        </p:nvSpPr>
        <p:spPr/>
        <p:txBody>
          <a:bodyPr/>
          <a:lstStyle/>
          <a:p>
            <a:endParaRPr lang="zh-CN" altLang="en-US"/>
          </a:p>
        </p:txBody>
      </p:sp>
      <p:sp>
        <p:nvSpPr>
          <p:cNvPr id="20" name="页脚占位符 19"/>
          <p:cNvSpPr>
            <a:spLocks noGrp="1"/>
          </p:cNvSpPr>
          <p:nvPr>
            <p:ph type="ftr" sz="quarter" idx="11"/>
          </p:nvPr>
        </p:nvSpPr>
        <p:spPr/>
        <p:txBody>
          <a:bodyPr/>
          <a:lstStyle/>
          <a:p>
            <a:r>
              <a:rPr lang="zh-CN" altLang="en-US" smtClean="0"/>
              <a:t>达川区农机推广站</a:t>
            </a:r>
            <a:endParaRPr lang="zh-CN" altLang="en-US"/>
          </a:p>
        </p:txBody>
      </p:sp>
      <p:sp>
        <p:nvSpPr>
          <p:cNvPr id="10" name="灯片编号占位符 9"/>
          <p:cNvSpPr>
            <a:spLocks noGrp="1"/>
          </p:cNvSpPr>
          <p:nvPr>
            <p:ph type="sldNum" sz="quarter" idx="12"/>
          </p:nvPr>
        </p:nvSpPr>
        <p:spPr/>
        <p:txBody>
          <a:bodyPr/>
          <a:lstStyle/>
          <a:p>
            <a:fld id="{5B46943D-4D1A-4227-8E4A-4C0DFA2C8D4F}" type="slidenum">
              <a:rPr lang="zh-CN" altLang="en-US" smtClean="0"/>
            </a:fld>
            <a:endParaRPr lang="zh-CN" altLang="en-US"/>
          </a:p>
        </p:txBody>
      </p:sp>
      <p:sp>
        <p:nvSpPr>
          <p:cNvPr id="8" name="椭圆 7"/>
          <p:cNvSpPr/>
          <p:nvPr/>
        </p:nvSpPr>
        <p:spPr>
          <a:xfrm>
            <a:off x="921433" y="106035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椭圆 8"/>
          <p:cNvSpPr/>
          <p:nvPr/>
        </p:nvSpPr>
        <p:spPr>
          <a:xfrm>
            <a:off x="1157176" y="1008762"/>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zh-CN" altLang="en-US" smtClean="0"/>
              <a:t>达川区农机推广站</a:t>
            </a:r>
            <a:endParaRPr lang="zh-CN" altLang="en-US"/>
          </a:p>
        </p:txBody>
      </p:sp>
      <p:sp>
        <p:nvSpPr>
          <p:cNvPr id="6" name="灯片编号占位符 5"/>
          <p:cNvSpPr>
            <a:spLocks noGrp="1"/>
          </p:cNvSpPr>
          <p:nvPr>
            <p:ph type="sldNum" sz="quarter" idx="12"/>
          </p:nvPr>
        </p:nvSpPr>
        <p:spPr/>
        <p:txBody>
          <a:bodyPr/>
          <a:lstStyle/>
          <a:p>
            <a:fld id="{5B46943D-4D1A-4227-8E4A-4C0DFA2C8D4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205980"/>
            <a:ext cx="1828800" cy="4388644"/>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1143000" y="205980"/>
            <a:ext cx="5562600" cy="4388644"/>
          </a:xfrm>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zh-CN" altLang="en-US" smtClean="0"/>
              <a:t>达川区农机推广站</a:t>
            </a:r>
            <a:endParaRPr lang="zh-CN" altLang="en-US"/>
          </a:p>
        </p:txBody>
      </p:sp>
      <p:sp>
        <p:nvSpPr>
          <p:cNvPr id="6" name="灯片编号占位符 5"/>
          <p:cNvSpPr>
            <a:spLocks noGrp="1"/>
          </p:cNvSpPr>
          <p:nvPr>
            <p:ph type="sldNum" sz="quarter" idx="12"/>
          </p:nvPr>
        </p:nvSpPr>
        <p:spPr/>
        <p:txBody>
          <a:bodyPr/>
          <a:lstStyle/>
          <a:p>
            <a:fld id="{5B46943D-4D1A-4227-8E4A-4C0DFA2C8D4F}"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740"/>
            <a:ext cx="8229600" cy="857250"/>
          </a:xfrm>
        </p:spPr>
        <p:txBody>
          <a:bodyPr/>
          <a:lstStyle/>
          <a:p>
            <a:r>
              <a:rPr lang="zh-CN" altLang="en-US"/>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endParaRPr lang="zh-CN" altLang="en-US" sz="1800">
              <a:solidFill>
                <a:schemeClr val="tx1"/>
              </a:solidFill>
            </a:endParaRPr>
          </a:p>
        </p:txBody>
      </p:sp>
      <p:sp>
        <p:nvSpPr>
          <p:cNvPr id="4" name="页脚占位符 4"/>
          <p:cNvSpPr>
            <a:spLocks noGrp="1" noChangeArrowheads="1"/>
          </p:cNvSpPr>
          <p:nvPr>
            <p:ph type="ftr" sz="quarter" idx="11"/>
          </p:nvPr>
        </p:nvSpPr>
        <p:spPr/>
        <p:txBody>
          <a:bodyPr/>
          <a:lstStyle>
            <a:lvl1pPr>
              <a:defRPr/>
            </a:lvl1pPr>
          </a:lstStyle>
          <a:p>
            <a:pPr>
              <a:defRPr/>
            </a:pPr>
            <a:r>
              <a:rPr lang="zh-CN" altLang="en-US" smtClean="0"/>
              <a:t>达川区农机推广站</a:t>
            </a:r>
            <a:endParaRPr lang="zh-CN" altLang="zh-CN"/>
          </a:p>
        </p:txBody>
      </p:sp>
      <p:sp>
        <p:nvSpPr>
          <p:cNvPr id="5" name="灯片编号占位符 5"/>
          <p:cNvSpPr>
            <a:spLocks noGrp="1" noChangeArrowheads="1"/>
          </p:cNvSpPr>
          <p:nvPr>
            <p:ph type="sldNum" sz="quarter" idx="12"/>
          </p:nvPr>
        </p:nvSpPr>
        <p:spPr/>
        <p:txBody>
          <a:bodyPr/>
          <a:lstStyle>
            <a:lvl1pPr>
              <a:defRPr/>
            </a:lvl1pPr>
          </a:lstStyle>
          <a:p>
            <a:fld id="{E52EAD02-0CEF-4C0F-8421-B0DABE306801}" type="slidenum">
              <a:rPr lang="zh-CN" altLang="en-US"/>
            </a:fld>
            <a:endParaRPr lang="zh-CN" altLang="en-US" sz="1800">
              <a:solidFill>
                <a:schemeClr val="tx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7" name="矩形 3"/>
          <p:cNvSpPr>
            <a:spLocks noChangeArrowheads="1"/>
          </p:cNvSpPr>
          <p:nvPr userDrawn="1"/>
        </p:nvSpPr>
        <p:spPr bwMode="auto">
          <a:xfrm>
            <a:off x="-7561" y="195486"/>
            <a:ext cx="440283" cy="536077"/>
          </a:xfrm>
          <a:prstGeom prst="rect">
            <a:avLst/>
          </a:prstGeom>
          <a:solidFill>
            <a:schemeClr val="accent1"/>
          </a:solidFill>
          <a:ln>
            <a:noFill/>
          </a:ln>
        </p:spPr>
        <p:txBody>
          <a:bodyPr anchor="ctr"/>
          <a:lstStyle/>
          <a:p>
            <a:pPr algn="ctr" eaLnBrk="1" hangingPunct="1">
              <a:buFont typeface="Arial" panose="020B0604020202020204" pitchFamily="34" charset="0"/>
              <a:buNone/>
            </a:pPr>
            <a:endParaRPr lang="zh-CN" altLang="zh-CN">
              <a:gradFill>
                <a:gsLst>
                  <a:gs pos="0">
                    <a:schemeClr val="accent2"/>
                  </a:gs>
                  <a:gs pos="100000">
                    <a:schemeClr val="accent1"/>
                  </a:gs>
                </a:gsLst>
                <a:lin ang="10800000" scaled="0"/>
              </a:gradFill>
              <a:latin typeface="宋体" panose="02010600030101010101" pitchFamily="2" charset="-122"/>
              <a:sym typeface="宋体" panose="02010600030101010101" pitchFamily="2" charset="-122"/>
            </a:endParaRPr>
          </a:p>
        </p:txBody>
      </p:sp>
      <p:sp>
        <p:nvSpPr>
          <p:cNvPr id="8" name="任意多边形 7"/>
          <p:cNvSpPr>
            <a:spLocks noChangeArrowheads="1"/>
          </p:cNvSpPr>
          <p:nvPr userDrawn="1"/>
        </p:nvSpPr>
        <p:spPr bwMode="auto">
          <a:xfrm>
            <a:off x="0" y="5092030"/>
            <a:ext cx="9144000" cy="86723"/>
          </a:xfrm>
          <a:custGeom>
            <a:avLst/>
            <a:gdLst>
              <a:gd name="connsiteX0" fmla="*/ 0 w 9144000"/>
              <a:gd name="connsiteY0" fmla="*/ 0 h 130016"/>
              <a:gd name="connsiteX1" fmla="*/ 2266950 w 9144000"/>
              <a:gd name="connsiteY1" fmla="*/ 0 h 130016"/>
              <a:gd name="connsiteX2" fmla="*/ 2266951 w 9144000"/>
              <a:gd name="connsiteY2" fmla="*/ 0 h 130016"/>
              <a:gd name="connsiteX3" fmla="*/ 4572000 w 9144000"/>
              <a:gd name="connsiteY3" fmla="*/ 0 h 130016"/>
              <a:gd name="connsiteX4" fmla="*/ 6838950 w 9144000"/>
              <a:gd name="connsiteY4" fmla="*/ 0 h 130016"/>
              <a:gd name="connsiteX5" fmla="*/ 9144000 w 9144000"/>
              <a:gd name="connsiteY5" fmla="*/ 0 h 130016"/>
              <a:gd name="connsiteX6" fmla="*/ 9144000 w 9144000"/>
              <a:gd name="connsiteY6" fmla="*/ 130016 h 130016"/>
              <a:gd name="connsiteX7" fmla="*/ 6838950 w 9144000"/>
              <a:gd name="connsiteY7" fmla="*/ 130016 h 130016"/>
              <a:gd name="connsiteX8" fmla="*/ 4572000 w 9144000"/>
              <a:gd name="connsiteY8" fmla="*/ 130016 h 130016"/>
              <a:gd name="connsiteX9" fmla="*/ 2266951 w 9144000"/>
              <a:gd name="connsiteY9" fmla="*/ 130016 h 130016"/>
              <a:gd name="connsiteX10" fmla="*/ 2266950 w 9144000"/>
              <a:gd name="connsiteY10" fmla="*/ 130016 h 130016"/>
              <a:gd name="connsiteX11" fmla="*/ 0 w 9144000"/>
              <a:gd name="connsiteY11" fmla="*/ 130016 h 13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130016">
                <a:moveTo>
                  <a:pt x="0" y="0"/>
                </a:moveTo>
                <a:lnTo>
                  <a:pt x="2266950" y="0"/>
                </a:lnTo>
                <a:lnTo>
                  <a:pt x="2266951" y="0"/>
                </a:lnTo>
                <a:lnTo>
                  <a:pt x="4572000" y="0"/>
                </a:lnTo>
                <a:lnTo>
                  <a:pt x="6838950" y="0"/>
                </a:lnTo>
                <a:lnTo>
                  <a:pt x="9144000" y="0"/>
                </a:lnTo>
                <a:lnTo>
                  <a:pt x="9144000" y="130016"/>
                </a:lnTo>
                <a:lnTo>
                  <a:pt x="6838950" y="130016"/>
                </a:lnTo>
                <a:lnTo>
                  <a:pt x="4572000" y="130016"/>
                </a:lnTo>
                <a:lnTo>
                  <a:pt x="2266951" y="130016"/>
                </a:lnTo>
                <a:lnTo>
                  <a:pt x="2266950" y="130016"/>
                </a:lnTo>
                <a:lnTo>
                  <a:pt x="0" y="130016"/>
                </a:lnTo>
                <a:close/>
              </a:path>
            </a:pathLst>
          </a:custGeom>
          <a:solidFill>
            <a:schemeClr val="accent1"/>
          </a:solidFill>
          <a:ln>
            <a:noFill/>
          </a:ln>
        </p:spPr>
        <p:txBody>
          <a:bodyPr wrap="square" anchor="ctr">
            <a:noAutofit/>
          </a:body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6" name="灯片编号占位符 5"/>
          <p:cNvSpPr>
            <a:spLocks noGrp="1"/>
          </p:cNvSpPr>
          <p:nvPr>
            <p:ph type="sldNum" sz="quarter" idx="12"/>
          </p:nvPr>
        </p:nvSpPr>
        <p:spPr>
          <a:xfrm>
            <a:off x="7010400" y="4933237"/>
            <a:ext cx="2133600" cy="273844"/>
          </a:xfrm>
        </p:spPr>
        <p:txBody>
          <a:bodyPr/>
          <a:lstStyle>
            <a:lvl1pPr>
              <a:defRPr>
                <a:solidFill>
                  <a:schemeClr val="bg1"/>
                </a:solidFill>
              </a:defRPr>
            </a:lvl1pPr>
          </a:lstStyle>
          <a:p>
            <a:fld id="{5B46943D-4D1A-4227-8E4A-4C0DFA2C8D4F}" type="slidenum">
              <a:rPr lang="zh-CN" altLang="en-US" smtClean="0"/>
            </a:fld>
            <a:endParaRPr lang="zh-CN" altLang="en-US" dirty="0"/>
          </a:p>
        </p:txBody>
      </p:sp>
      <p:sp>
        <p:nvSpPr>
          <p:cNvPr id="4" name="日期占位符 3"/>
          <p:cNvSpPr>
            <a:spLocks noGrp="1"/>
          </p:cNvSpPr>
          <p:nvPr>
            <p:ph type="dt" sz="half" idx="10"/>
          </p:nvPr>
        </p:nvSpPr>
        <p:spPr>
          <a:xfrm>
            <a:off x="37260" y="4941570"/>
            <a:ext cx="2133600" cy="273844"/>
          </a:xfrm>
        </p:spPr>
        <p:txBody>
          <a:bodyPr/>
          <a:lstStyle>
            <a:lvl1pPr>
              <a:defRPr>
                <a:solidFill>
                  <a:schemeClr val="bg1">
                    <a:lumMod val="95000"/>
                  </a:schemeClr>
                </a:solidFill>
              </a:defRPr>
            </a:lvl1pPr>
          </a:lstStyle>
          <a:p>
            <a:endParaRPr lang="zh-CN" altLang="en-US"/>
          </a:p>
        </p:txBody>
      </p:sp>
      <p:cxnSp>
        <p:nvCxnSpPr>
          <p:cNvPr id="11" name="直接连接符 10"/>
          <p:cNvCxnSpPr/>
          <p:nvPr userDrawn="1"/>
        </p:nvCxnSpPr>
        <p:spPr>
          <a:xfrm>
            <a:off x="425102" y="722928"/>
            <a:ext cx="875541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7" name="矩形 3"/>
          <p:cNvSpPr>
            <a:spLocks noChangeArrowheads="1"/>
          </p:cNvSpPr>
          <p:nvPr userDrawn="1"/>
        </p:nvSpPr>
        <p:spPr bwMode="auto">
          <a:xfrm>
            <a:off x="-7561" y="195486"/>
            <a:ext cx="440283" cy="536077"/>
          </a:xfrm>
          <a:prstGeom prst="rect">
            <a:avLst/>
          </a:prstGeom>
          <a:solidFill>
            <a:schemeClr val="accent1"/>
          </a:solidFill>
          <a:ln>
            <a:noFill/>
          </a:ln>
        </p:spPr>
        <p:txBody>
          <a:bodyPr anchor="ctr"/>
          <a:lstStyle/>
          <a:p>
            <a:pPr algn="ctr" eaLnBrk="1" hangingPunct="1">
              <a:buFont typeface="Arial" panose="020B0604020202020204" pitchFamily="34" charset="0"/>
              <a:buNone/>
            </a:pPr>
            <a:endParaRPr lang="zh-CN" altLang="zh-CN">
              <a:gradFill>
                <a:gsLst>
                  <a:gs pos="0">
                    <a:schemeClr val="accent2"/>
                  </a:gs>
                  <a:gs pos="100000">
                    <a:schemeClr val="accent1"/>
                  </a:gs>
                </a:gsLst>
                <a:lin ang="10800000" scaled="0"/>
              </a:gradFill>
              <a:latin typeface="宋体" panose="02010600030101010101" pitchFamily="2" charset="-122"/>
              <a:sym typeface="宋体" panose="02010600030101010101" pitchFamily="2" charset="-122"/>
            </a:endParaRPr>
          </a:p>
        </p:txBody>
      </p:sp>
      <p:sp>
        <p:nvSpPr>
          <p:cNvPr id="8" name="任意多边形 7"/>
          <p:cNvSpPr>
            <a:spLocks noChangeArrowheads="1"/>
          </p:cNvSpPr>
          <p:nvPr userDrawn="1"/>
        </p:nvSpPr>
        <p:spPr bwMode="auto">
          <a:xfrm>
            <a:off x="0" y="5092030"/>
            <a:ext cx="9144000" cy="86723"/>
          </a:xfrm>
          <a:custGeom>
            <a:avLst/>
            <a:gdLst>
              <a:gd name="connsiteX0" fmla="*/ 0 w 9144000"/>
              <a:gd name="connsiteY0" fmla="*/ 0 h 130016"/>
              <a:gd name="connsiteX1" fmla="*/ 2266950 w 9144000"/>
              <a:gd name="connsiteY1" fmla="*/ 0 h 130016"/>
              <a:gd name="connsiteX2" fmla="*/ 2266951 w 9144000"/>
              <a:gd name="connsiteY2" fmla="*/ 0 h 130016"/>
              <a:gd name="connsiteX3" fmla="*/ 4572000 w 9144000"/>
              <a:gd name="connsiteY3" fmla="*/ 0 h 130016"/>
              <a:gd name="connsiteX4" fmla="*/ 6838950 w 9144000"/>
              <a:gd name="connsiteY4" fmla="*/ 0 h 130016"/>
              <a:gd name="connsiteX5" fmla="*/ 9144000 w 9144000"/>
              <a:gd name="connsiteY5" fmla="*/ 0 h 130016"/>
              <a:gd name="connsiteX6" fmla="*/ 9144000 w 9144000"/>
              <a:gd name="connsiteY6" fmla="*/ 130016 h 130016"/>
              <a:gd name="connsiteX7" fmla="*/ 6838950 w 9144000"/>
              <a:gd name="connsiteY7" fmla="*/ 130016 h 130016"/>
              <a:gd name="connsiteX8" fmla="*/ 4572000 w 9144000"/>
              <a:gd name="connsiteY8" fmla="*/ 130016 h 130016"/>
              <a:gd name="connsiteX9" fmla="*/ 2266951 w 9144000"/>
              <a:gd name="connsiteY9" fmla="*/ 130016 h 130016"/>
              <a:gd name="connsiteX10" fmla="*/ 2266950 w 9144000"/>
              <a:gd name="connsiteY10" fmla="*/ 130016 h 130016"/>
              <a:gd name="connsiteX11" fmla="*/ 0 w 9144000"/>
              <a:gd name="connsiteY11" fmla="*/ 130016 h 13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130016">
                <a:moveTo>
                  <a:pt x="0" y="0"/>
                </a:moveTo>
                <a:lnTo>
                  <a:pt x="2266950" y="0"/>
                </a:lnTo>
                <a:lnTo>
                  <a:pt x="2266951" y="0"/>
                </a:lnTo>
                <a:lnTo>
                  <a:pt x="4572000" y="0"/>
                </a:lnTo>
                <a:lnTo>
                  <a:pt x="6838950" y="0"/>
                </a:lnTo>
                <a:lnTo>
                  <a:pt x="9144000" y="0"/>
                </a:lnTo>
                <a:lnTo>
                  <a:pt x="9144000" y="130016"/>
                </a:lnTo>
                <a:lnTo>
                  <a:pt x="6838950" y="130016"/>
                </a:lnTo>
                <a:lnTo>
                  <a:pt x="4572000" y="130016"/>
                </a:lnTo>
                <a:lnTo>
                  <a:pt x="2266951" y="130016"/>
                </a:lnTo>
                <a:lnTo>
                  <a:pt x="2266950" y="130016"/>
                </a:lnTo>
                <a:lnTo>
                  <a:pt x="0" y="130016"/>
                </a:lnTo>
                <a:close/>
              </a:path>
            </a:pathLst>
          </a:custGeom>
          <a:solidFill>
            <a:schemeClr val="accent1"/>
          </a:solidFill>
          <a:ln>
            <a:noFill/>
          </a:ln>
        </p:spPr>
        <p:txBody>
          <a:bodyPr wrap="square" anchor="ctr">
            <a:noAutofit/>
          </a:body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6" name="灯片编号占位符 5"/>
          <p:cNvSpPr>
            <a:spLocks noGrp="1"/>
          </p:cNvSpPr>
          <p:nvPr>
            <p:ph type="sldNum" sz="quarter" idx="12"/>
          </p:nvPr>
        </p:nvSpPr>
        <p:spPr>
          <a:xfrm>
            <a:off x="7010400" y="4933237"/>
            <a:ext cx="2133600" cy="273844"/>
          </a:xfrm>
        </p:spPr>
        <p:txBody>
          <a:bodyPr/>
          <a:lstStyle>
            <a:lvl1pPr>
              <a:defRPr>
                <a:solidFill>
                  <a:schemeClr val="bg1"/>
                </a:solidFill>
              </a:defRPr>
            </a:lvl1pPr>
          </a:lstStyle>
          <a:p>
            <a:fld id="{5B46943D-4D1A-4227-8E4A-4C0DFA2C8D4F}" type="slidenum">
              <a:rPr lang="zh-CN" altLang="en-US" smtClean="0"/>
            </a:fld>
            <a:endParaRPr lang="zh-CN" altLang="en-US" dirty="0"/>
          </a:p>
        </p:txBody>
      </p:sp>
      <p:sp>
        <p:nvSpPr>
          <p:cNvPr id="4" name="日期占位符 3"/>
          <p:cNvSpPr>
            <a:spLocks noGrp="1"/>
          </p:cNvSpPr>
          <p:nvPr>
            <p:ph type="dt" sz="half" idx="10"/>
          </p:nvPr>
        </p:nvSpPr>
        <p:spPr>
          <a:xfrm>
            <a:off x="37260" y="4941570"/>
            <a:ext cx="2133600" cy="273844"/>
          </a:xfrm>
        </p:spPr>
        <p:txBody>
          <a:bodyPr/>
          <a:lstStyle>
            <a:lvl1pPr>
              <a:defRPr>
                <a:solidFill>
                  <a:schemeClr val="bg1">
                    <a:lumMod val="95000"/>
                  </a:schemeClr>
                </a:solidFill>
              </a:defRPr>
            </a:lvl1pPr>
          </a:lstStyle>
          <a:p>
            <a:endParaRPr lang="zh-CN" altLang="en-US"/>
          </a:p>
        </p:txBody>
      </p:sp>
      <p:sp>
        <p:nvSpPr>
          <p:cNvPr id="9" name="TextBox 4"/>
          <p:cNvSpPr>
            <a:spLocks noChangeArrowheads="1"/>
          </p:cNvSpPr>
          <p:nvPr userDrawn="1"/>
        </p:nvSpPr>
        <p:spPr bwMode="auto">
          <a:xfrm>
            <a:off x="539552" y="207328"/>
            <a:ext cx="2698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输入相关的标题</a:t>
            </a:r>
            <a:endPar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1" name="直接连接符 10"/>
          <p:cNvCxnSpPr/>
          <p:nvPr userDrawn="1"/>
        </p:nvCxnSpPr>
        <p:spPr>
          <a:xfrm>
            <a:off x="425102" y="722928"/>
            <a:ext cx="875541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4"/>
          <p:cNvSpPr>
            <a:spLocks noChangeArrowheads="1"/>
          </p:cNvSpPr>
          <p:nvPr userDrawn="1"/>
        </p:nvSpPr>
        <p:spPr bwMode="auto">
          <a:xfrm>
            <a:off x="7956376" y="192013"/>
            <a:ext cx="859531" cy="53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1800" b="1" dirty="0">
                <a:gradFill>
                  <a:gsLst>
                    <a:gs pos="0">
                      <a:schemeClr val="accent2"/>
                    </a:gs>
                    <a:gs pos="100000">
                      <a:schemeClr val="accent1"/>
                    </a:gs>
                  </a:gsLst>
                  <a:lin ang="10800000" scaled="0"/>
                </a:gradFill>
                <a:latin typeface="微软雅黑" panose="020B0503020204020204" pitchFamily="34" charset="-122"/>
                <a:ea typeface="微软雅黑" panose="020B0503020204020204" pitchFamily="34" charset="-122"/>
                <a:sym typeface="微软雅黑" panose="020B0503020204020204" pitchFamily="34" charset="-122"/>
              </a:rPr>
              <a:t>LOGO</a:t>
            </a:r>
            <a:endParaRPr lang="en-US" altLang="zh-CN" sz="1800" b="1" dirty="0">
              <a:gradFill>
                <a:gsLst>
                  <a:gs pos="0">
                    <a:schemeClr val="accent2"/>
                  </a:gs>
                  <a:gs pos="100000">
                    <a:schemeClr val="accent1"/>
                  </a:gs>
                </a:gsLst>
                <a:lin ang="10800000" scaled="0"/>
              </a:gra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buFont typeface="Arial" panose="020B0604020202020204" pitchFamily="34" charset="0"/>
              <a:buNone/>
            </a:pPr>
            <a:r>
              <a:rPr lang="zh-CN" altLang="en-US" sz="1000" b="1" dirty="0">
                <a:gradFill>
                  <a:gsLst>
                    <a:gs pos="0">
                      <a:schemeClr val="accent2"/>
                    </a:gs>
                    <a:gs pos="100000">
                      <a:schemeClr val="accent1"/>
                    </a:gs>
                  </a:gsLst>
                  <a:lin ang="10800000" scaled="0"/>
                </a:gradFill>
                <a:latin typeface="微软雅黑" panose="020B0503020204020204" pitchFamily="34" charset="-122"/>
                <a:ea typeface="微软雅黑" panose="020B0503020204020204" pitchFamily="34" charset="-122"/>
                <a:sym typeface="微软雅黑" panose="020B0503020204020204" pitchFamily="34" charset="-122"/>
              </a:rPr>
              <a:t>  公司文字</a:t>
            </a:r>
            <a:endParaRPr lang="zh-CN" altLang="en-US" sz="1000" b="1" dirty="0">
              <a:gradFill>
                <a:gsLst>
                  <a:gs pos="0">
                    <a:schemeClr val="accent2"/>
                  </a:gs>
                  <a:gs pos="100000">
                    <a:schemeClr val="accent1"/>
                  </a:gs>
                </a:gsLst>
                <a:lin ang="10800000" scaled="0"/>
              </a:gra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47"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5"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zh-CN" altLang="en-US" smtClean="0"/>
              <a:t>达川区农机推广站</a:t>
            </a:r>
            <a:endParaRPr lang="zh-CN" altLang="en-US"/>
          </a:p>
        </p:txBody>
      </p:sp>
      <p:sp>
        <p:nvSpPr>
          <p:cNvPr id="6" name="灯片编号占位符 5"/>
          <p:cNvSpPr>
            <a:spLocks noGrp="1"/>
          </p:cNvSpPr>
          <p:nvPr>
            <p:ph type="sldNum" sz="quarter" idx="12"/>
          </p:nvPr>
        </p:nvSpPr>
        <p:spPr/>
        <p:txBody>
          <a:bodyPr/>
          <a:lstStyle/>
          <a:p>
            <a:fld id="{5B46943D-4D1A-4227-8E4A-4C0DFA2C8D4F}"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nvSpPr>
        <p:spPr>
          <a:xfrm>
            <a:off x="2282890" y="-41"/>
            <a:ext cx="6858000"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2578392" y="1950244"/>
            <a:ext cx="6400800" cy="1714500"/>
          </a:xfrm>
        </p:spPr>
        <p:txBody>
          <a:bodyPr anchor="t"/>
          <a:lstStyle>
            <a:lvl1pPr algn="l">
              <a:lnSpc>
                <a:spcPts val="4500"/>
              </a:lnSpc>
              <a:buNone/>
              <a:defRPr sz="4000" b="1"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2578392" y="800100"/>
            <a:ext cx="6400800" cy="1132284"/>
          </a:xfrm>
        </p:spPr>
        <p:txBody>
          <a:bodyPr anchor="b"/>
          <a:lstStyle>
            <a:lvl1pPr marL="18415"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endParaRPr kumimoji="0" lang="zh-CN" altLang="en-US" smtClean="0"/>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zh-CN" altLang="en-US" smtClean="0"/>
              <a:t>达川区农机推广站</a:t>
            </a:r>
            <a:endParaRPr lang="zh-CN" altLang="en-US"/>
          </a:p>
        </p:txBody>
      </p:sp>
      <p:sp>
        <p:nvSpPr>
          <p:cNvPr id="6" name="灯片编号占位符 5"/>
          <p:cNvSpPr>
            <a:spLocks noGrp="1"/>
          </p:cNvSpPr>
          <p:nvPr>
            <p:ph type="sldNum" sz="quarter" idx="12"/>
          </p:nvPr>
        </p:nvSpPr>
        <p:spPr/>
        <p:txBody>
          <a:bodyPr/>
          <a:lstStyle/>
          <a:p>
            <a:fld id="{5B46943D-4D1A-4227-8E4A-4C0DFA2C8D4F}" type="slidenum">
              <a:rPr lang="zh-CN" altLang="en-US" smtClean="0"/>
            </a:fld>
            <a:endParaRPr lang="zh-CN" altLang="en-US"/>
          </a:p>
        </p:txBody>
      </p:sp>
      <p:sp>
        <p:nvSpPr>
          <p:cNvPr id="10" name="矩形 9"/>
          <p:cNvSpPr/>
          <p:nvPr/>
        </p:nvSpPr>
        <p:spPr bwMode="invGray">
          <a:xfrm>
            <a:off x="2286000" y="0"/>
            <a:ext cx="76200"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椭圆 7"/>
          <p:cNvSpPr/>
          <p:nvPr/>
        </p:nvSpPr>
        <p:spPr>
          <a:xfrm>
            <a:off x="2172321" y="211099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椭圆 8"/>
          <p:cNvSpPr/>
          <p:nvPr/>
        </p:nvSpPr>
        <p:spPr>
          <a:xfrm>
            <a:off x="2408064" y="2059403"/>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435608" y="205740"/>
            <a:ext cx="7498080" cy="857250"/>
          </a:xfrm>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1435608" y="1143000"/>
            <a:ext cx="3657600" cy="3497580"/>
          </a:xfrm>
        </p:spPr>
        <p:txBody>
          <a:bodyPr/>
          <a:lstStyle>
            <a:lvl1pPr>
              <a:defRPr sz="28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5276088" y="1143000"/>
            <a:ext cx="3657600" cy="3497580"/>
          </a:xfrm>
        </p:spPr>
        <p:txBody>
          <a:bodyPr/>
          <a:lstStyle>
            <a:lvl1pPr>
              <a:defRPr sz="28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r>
              <a:rPr lang="zh-CN" altLang="en-US" smtClean="0"/>
              <a:t>达川区农机推广站</a:t>
            </a:r>
            <a:endParaRPr lang="zh-CN" altLang="en-US"/>
          </a:p>
        </p:txBody>
      </p:sp>
      <p:sp>
        <p:nvSpPr>
          <p:cNvPr id="7" name="灯片编号占位符 6"/>
          <p:cNvSpPr>
            <a:spLocks noGrp="1"/>
          </p:cNvSpPr>
          <p:nvPr>
            <p:ph type="sldNum" sz="quarter" idx="12"/>
          </p:nvPr>
        </p:nvSpPr>
        <p:spPr/>
        <p:txBody>
          <a:bodyPr/>
          <a:lstStyle/>
          <a:p>
            <a:fld id="{5B46943D-4D1A-4227-8E4A-4C0DFA2C8D4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3870252"/>
            <a:ext cx="8229600" cy="857250"/>
          </a:xfrm>
        </p:spPr>
        <p:txBody>
          <a:bodyPr anchor="ctr"/>
          <a:lstStyle>
            <a:lvl1pPr algn="ctr">
              <a:defRPr sz="4500" b="1" cap="none" baseline="0"/>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246209"/>
            <a:ext cx="4023360" cy="480060"/>
          </a:xfrm>
          <a:solidFill>
            <a:schemeClr val="bg1"/>
          </a:solidFill>
          <a:ln w="10795">
            <a:solidFill>
              <a:schemeClr val="bg1"/>
            </a:solidFill>
            <a:miter lim="800000"/>
          </a:ln>
        </p:spPr>
        <p:txBody>
          <a:bodyPr anchor="ctr"/>
          <a:lstStyle>
            <a:lvl1pPr marL="64135"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endParaRPr kumimoji="0" lang="zh-CN" altLang="en-US" smtClean="0"/>
          </a:p>
        </p:txBody>
      </p:sp>
      <p:sp>
        <p:nvSpPr>
          <p:cNvPr id="4" name="文本占位符 3"/>
          <p:cNvSpPr>
            <a:spLocks noGrp="1"/>
          </p:cNvSpPr>
          <p:nvPr>
            <p:ph type="body" sz="half" idx="3"/>
          </p:nvPr>
        </p:nvSpPr>
        <p:spPr>
          <a:xfrm>
            <a:off x="4663440" y="246209"/>
            <a:ext cx="4023360" cy="480060"/>
          </a:xfrm>
          <a:solidFill>
            <a:schemeClr val="bg1"/>
          </a:solidFill>
          <a:ln w="10795">
            <a:solidFill>
              <a:schemeClr val="bg1"/>
            </a:solidFill>
            <a:miter lim="800000"/>
          </a:ln>
        </p:spPr>
        <p:txBody>
          <a:bodyPr anchor="ctr"/>
          <a:lstStyle>
            <a:lvl1pPr marL="64135"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endParaRPr kumimoji="0" lang="zh-CN" altLang="en-US" smtClean="0"/>
          </a:p>
        </p:txBody>
      </p:sp>
      <p:sp>
        <p:nvSpPr>
          <p:cNvPr id="5" name="内容占位符 4"/>
          <p:cNvSpPr>
            <a:spLocks noGrp="1"/>
          </p:cNvSpPr>
          <p:nvPr>
            <p:ph sz="quarter" idx="2"/>
          </p:nvPr>
        </p:nvSpPr>
        <p:spPr>
          <a:xfrm>
            <a:off x="457200" y="727002"/>
            <a:ext cx="4023360" cy="3086100"/>
          </a:xfrm>
          <a:ln w="10795">
            <a:solidFill>
              <a:schemeClr val="bg1"/>
            </a:solidFill>
            <a:prstDash val="dash"/>
            <a:miter lim="800000"/>
          </a:ln>
        </p:spPr>
        <p:txBody>
          <a:bodyPr/>
          <a:lstStyle>
            <a:lvl1pPr marL="393065"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63440" y="727002"/>
            <a:ext cx="4023360" cy="3086100"/>
          </a:xfrm>
          <a:ln w="10795">
            <a:solidFill>
              <a:schemeClr val="bg1"/>
            </a:solidFill>
            <a:prstDash val="dash"/>
            <a:miter lim="800000"/>
          </a:ln>
        </p:spPr>
        <p:txBody>
          <a:bodyPr/>
          <a:lstStyle>
            <a:lvl1pPr marL="393065"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r>
              <a:rPr lang="zh-CN" altLang="en-US" smtClean="0"/>
              <a:t>达川区农机推广站</a:t>
            </a:r>
            <a:endParaRPr lang="zh-CN" altLang="en-US"/>
          </a:p>
        </p:txBody>
      </p:sp>
      <p:sp>
        <p:nvSpPr>
          <p:cNvPr id="9" name="灯片编号占位符 8"/>
          <p:cNvSpPr>
            <a:spLocks noGrp="1"/>
          </p:cNvSpPr>
          <p:nvPr>
            <p:ph type="sldNum" sz="quarter" idx="12"/>
          </p:nvPr>
        </p:nvSpPr>
        <p:spPr/>
        <p:txBody>
          <a:bodyPr/>
          <a:lstStyle/>
          <a:p>
            <a:fld id="{5B46943D-4D1A-4227-8E4A-4C0DFA2C8D4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435608" y="205740"/>
            <a:ext cx="7498080" cy="857250"/>
          </a:xfrm>
        </p:spPr>
        <p:txBody>
          <a:bodyPr anchor="ct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r>
              <a:rPr lang="zh-CN" altLang="en-US" smtClean="0"/>
              <a:t>达川区农机推广站</a:t>
            </a:r>
            <a:endParaRPr lang="zh-CN" altLang="en-US"/>
          </a:p>
        </p:txBody>
      </p:sp>
      <p:sp>
        <p:nvSpPr>
          <p:cNvPr id="5" name="灯片编号占位符 4"/>
          <p:cNvSpPr>
            <a:spLocks noGrp="1"/>
          </p:cNvSpPr>
          <p:nvPr>
            <p:ph type="sldNum" sz="quarter" idx="12"/>
          </p:nvPr>
        </p:nvSpPr>
        <p:spPr/>
        <p:txBody>
          <a:bodyPr/>
          <a:lstStyle/>
          <a:p>
            <a:fld id="{5B46943D-4D1A-4227-8E4A-4C0DFA2C8D4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p:nvSpPr>
        <p:spPr>
          <a:xfrm>
            <a:off x="1014984" y="0"/>
            <a:ext cx="8129016" cy="51435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r>
              <a:rPr lang="zh-CN" altLang="en-US" smtClean="0"/>
              <a:t>达川区农机推广站</a:t>
            </a:r>
            <a:endParaRPr lang="zh-CN" altLang="en-US"/>
          </a:p>
        </p:txBody>
      </p:sp>
      <p:sp>
        <p:nvSpPr>
          <p:cNvPr id="4" name="灯片编号占位符 3"/>
          <p:cNvSpPr>
            <a:spLocks noGrp="1"/>
          </p:cNvSpPr>
          <p:nvPr>
            <p:ph type="sldNum" sz="quarter" idx="12"/>
          </p:nvPr>
        </p:nvSpPr>
        <p:spPr/>
        <p:txBody>
          <a:bodyPr/>
          <a:lstStyle/>
          <a:p>
            <a:fld id="{5B46943D-4D1A-4227-8E4A-4C0DFA2C8D4F}" type="slidenum">
              <a:rPr lang="zh-CN" altLang="en-US" smtClean="0"/>
            </a:fld>
            <a:endParaRPr lang="zh-CN" altLang="en-US"/>
          </a:p>
        </p:txBody>
      </p:sp>
      <p:sp>
        <p:nvSpPr>
          <p:cNvPr id="6" name="矩形 5"/>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162583"/>
            <a:ext cx="3810000" cy="871538"/>
          </a:xfrm>
          <a:ln>
            <a:noFill/>
          </a:ln>
        </p:spPr>
        <p:txBody>
          <a:bodyPr anchor="b"/>
          <a:lstStyle>
            <a:lvl1pPr algn="l">
              <a:lnSpc>
                <a:spcPts val="2000"/>
              </a:lnSpc>
              <a:buNone/>
              <a:defRPr sz="2200" b="1" cap="all" baseline="0"/>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457200" y="1055223"/>
            <a:ext cx="3810000" cy="523875"/>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endParaRPr kumimoji="0" lang="zh-CN" altLang="en-US" smtClean="0"/>
          </a:p>
        </p:txBody>
      </p:sp>
      <p:sp>
        <p:nvSpPr>
          <p:cNvPr id="4" name="内容占位符 3"/>
          <p:cNvSpPr>
            <a:spLocks noGrp="1"/>
          </p:cNvSpPr>
          <p:nvPr>
            <p:ph sz="half" idx="1"/>
          </p:nvPr>
        </p:nvSpPr>
        <p:spPr>
          <a:xfrm>
            <a:off x="457200" y="1600201"/>
            <a:ext cx="8153400" cy="2994422"/>
          </a:xfrm>
        </p:spPr>
        <p:txBody>
          <a:bodyPr/>
          <a:lstStyle>
            <a:lvl1pPr>
              <a:defRPr sz="3200"/>
            </a:lvl1pPr>
            <a:lvl2pPr>
              <a:defRPr sz="2800"/>
            </a:lvl2pPr>
            <a:lvl3pPr>
              <a:defRPr sz="2400"/>
            </a:lvl3pPr>
            <a:lvl4pPr>
              <a:defRPr sz="2000"/>
            </a:lvl4pPr>
            <a:lvl5pPr>
              <a:defRPr sz="20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r>
              <a:rPr lang="zh-CN" altLang="en-US" smtClean="0"/>
              <a:t>达川区农机推广站</a:t>
            </a:r>
            <a:endParaRPr lang="zh-CN" altLang="en-US"/>
          </a:p>
        </p:txBody>
      </p:sp>
      <p:sp>
        <p:nvSpPr>
          <p:cNvPr id="7" name="灯片编号占位符 6"/>
          <p:cNvSpPr>
            <a:spLocks noGrp="1"/>
          </p:cNvSpPr>
          <p:nvPr>
            <p:ph type="sldNum" sz="quarter" idx="12"/>
          </p:nvPr>
        </p:nvSpPr>
        <p:spPr/>
        <p:txBody>
          <a:bodyPr/>
          <a:lstStyle/>
          <a:p>
            <a:fld id="{5B46943D-4D1A-4227-8E4A-4C0DFA2C8D4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886896" y="800100"/>
            <a:ext cx="2743200" cy="1485900"/>
          </a:xfrm>
        </p:spPr>
        <p:txBody>
          <a:bodyPr anchor="b">
            <a:noAutofit/>
          </a:bodyPr>
          <a:lstStyle>
            <a:lvl1pPr algn="l">
              <a:buNone/>
              <a:defRPr sz="2100" b="1">
                <a:effectLst/>
              </a:defRPr>
            </a:lvl1pPr>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r>
              <a:rPr lang="zh-CN" altLang="en-US" smtClean="0"/>
              <a:t>达川区农机推广站</a:t>
            </a:r>
            <a:endParaRPr lang="zh-CN" altLang="en-US"/>
          </a:p>
        </p:txBody>
      </p:sp>
      <p:sp>
        <p:nvSpPr>
          <p:cNvPr id="7" name="灯片编号占位符 6"/>
          <p:cNvSpPr>
            <a:spLocks noGrp="1"/>
          </p:cNvSpPr>
          <p:nvPr>
            <p:ph type="sldNum" sz="quarter" idx="12"/>
          </p:nvPr>
        </p:nvSpPr>
        <p:spPr/>
        <p:txBody>
          <a:bodyPr/>
          <a:lstStyle/>
          <a:p>
            <a:fld id="{5B46943D-4D1A-4227-8E4A-4C0DFA2C8D4F}" type="slidenum">
              <a:rPr lang="zh-CN" altLang="en-US" smtClean="0"/>
            </a:fld>
            <a:endParaRPr lang="zh-CN" altLang="en-US"/>
          </a:p>
        </p:txBody>
      </p:sp>
      <p:sp>
        <p:nvSpPr>
          <p:cNvPr id="8" name="矩形 7"/>
          <p:cNvSpPr/>
          <p:nvPr/>
        </p:nvSpPr>
        <p:spPr>
          <a:xfrm>
            <a:off x="762000" y="800100"/>
            <a:ext cx="4572000" cy="3429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210"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图片占位符 2"/>
          <p:cNvSpPr>
            <a:spLocks noGrp="1"/>
          </p:cNvSpPr>
          <p:nvPr>
            <p:ph type="pic" idx="1"/>
          </p:nvPr>
        </p:nvSpPr>
        <p:spPr>
          <a:xfrm>
            <a:off x="838200" y="857253"/>
            <a:ext cx="4419600" cy="2635898"/>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lstStyle>
          <a:p>
            <a:pPr marL="0" algn="l" eaLnBrk="1" latinLnBrk="0" hangingPunct="1"/>
            <a:r>
              <a:rPr kumimoji="0" lang="zh-CN" altLang="en-US" smtClean="0"/>
              <a:t>单击图标添加图片</a:t>
            </a:r>
            <a:endParaRPr kumimoji="0" lang="en-US" dirty="0"/>
          </a:p>
        </p:txBody>
      </p:sp>
      <p:sp>
        <p:nvSpPr>
          <p:cNvPr id="9" name="流程图: 过程 8"/>
          <p:cNvSpPr/>
          <p:nvPr/>
        </p:nvSpPr>
        <p:spPr>
          <a:xfrm rot="19468671">
            <a:off x="396725" y="715756"/>
            <a:ext cx="685800"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流程图: 过程 9"/>
          <p:cNvSpPr/>
          <p:nvPr/>
        </p:nvSpPr>
        <p:spPr>
          <a:xfrm rot="2103354" flipH="1">
            <a:off x="5003667" y="702589"/>
            <a:ext cx="649224"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文本占位符 3"/>
          <p:cNvSpPr>
            <a:spLocks noGrp="1"/>
          </p:cNvSpPr>
          <p:nvPr>
            <p:ph type="body" sz="half" idx="2"/>
          </p:nvPr>
        </p:nvSpPr>
        <p:spPr>
          <a:xfrm>
            <a:off x="838200" y="3600450"/>
            <a:ext cx="4419600" cy="5715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endParaRPr kumimoji="0" lang="zh-CN" alt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饼形 6"/>
          <p:cNvSpPr/>
          <p:nvPr/>
        </p:nvSpPr>
        <p:spPr>
          <a:xfrm>
            <a:off x="-815927" y="-611941"/>
            <a:ext cx="1638887" cy="1229165"/>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椭圆 7"/>
          <p:cNvSpPr/>
          <p:nvPr/>
        </p:nvSpPr>
        <p:spPr>
          <a:xfrm>
            <a:off x="168817" y="15827"/>
            <a:ext cx="1702191" cy="1276643"/>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同心圆 10"/>
          <p:cNvSpPr/>
          <p:nvPr/>
        </p:nvSpPr>
        <p:spPr>
          <a:xfrm rot="2315675">
            <a:off x="182882" y="791308"/>
            <a:ext cx="1125717" cy="826968"/>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a:xfrm>
            <a:off x="1012874" y="-41"/>
            <a:ext cx="8131127"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标题占位符 4"/>
          <p:cNvSpPr>
            <a:spLocks noGrp="1"/>
          </p:cNvSpPr>
          <p:nvPr>
            <p:ph type="title"/>
          </p:nvPr>
        </p:nvSpPr>
        <p:spPr>
          <a:xfrm>
            <a:off x="1435608" y="205979"/>
            <a:ext cx="7498080" cy="857250"/>
          </a:xfrm>
          <a:prstGeom prst="rect">
            <a:avLst/>
          </a:prstGeom>
        </p:spPr>
        <p:txBody>
          <a:bodyPr anchor="ctr">
            <a:normAutofit/>
          </a:bodyPr>
          <a:lstStyle/>
          <a:p>
            <a:r>
              <a:rPr kumimoji="0" lang="zh-CN" altLang="en-US" smtClean="0"/>
              <a:t>单击此处编辑母版标题样式</a:t>
            </a:r>
            <a:endParaRPr kumimoji="0" lang="en-US"/>
          </a:p>
        </p:txBody>
      </p:sp>
      <p:sp>
        <p:nvSpPr>
          <p:cNvPr id="9" name="文本占位符 8"/>
          <p:cNvSpPr>
            <a:spLocks noGrp="1"/>
          </p:cNvSpPr>
          <p:nvPr>
            <p:ph type="body" idx="1"/>
          </p:nvPr>
        </p:nvSpPr>
        <p:spPr>
          <a:xfrm>
            <a:off x="1435608" y="1085850"/>
            <a:ext cx="7498080" cy="3600450"/>
          </a:xfrm>
          <a:prstGeom prst="rect">
            <a:avLst/>
          </a:prstGeom>
        </p:spPr>
        <p:txBody>
          <a:bodyPr>
            <a:normAutofit/>
          </a:bodyPr>
          <a:lstStyle/>
          <a:p>
            <a:pPr lvl="0" eaLnBrk="1" latinLnBrk="0" hangingPunct="1"/>
            <a:r>
              <a:rPr kumimoji="0" lang="zh-CN" altLang="en-US" smtClean="0"/>
              <a:t>单击此处编辑母版文本样式</a:t>
            </a:r>
            <a:endParaRPr kumimoji="0" lang="zh-CN" altLang="en-US" smtClean="0"/>
          </a:p>
          <a:p>
            <a:pPr lvl="1" eaLnBrk="1" latinLnBrk="0" hangingPunct="1"/>
            <a:r>
              <a:rPr kumimoji="0" lang="zh-CN" altLang="en-US" smtClean="0"/>
              <a:t>第二级</a:t>
            </a:r>
            <a:endParaRPr kumimoji="0" lang="zh-CN" altLang="en-US" smtClean="0"/>
          </a:p>
          <a:p>
            <a:pPr lvl="2" eaLnBrk="1" latinLnBrk="0" hangingPunct="1"/>
            <a:r>
              <a:rPr kumimoji="0" lang="zh-CN" altLang="en-US" smtClean="0"/>
              <a:t>第三级</a:t>
            </a:r>
            <a:endParaRPr kumimoji="0" lang="zh-CN" altLang="en-US" smtClean="0"/>
          </a:p>
          <a:p>
            <a:pPr lvl="3" eaLnBrk="1" latinLnBrk="0" hangingPunct="1"/>
            <a:r>
              <a:rPr kumimoji="0" lang="zh-CN" altLang="en-US" smtClean="0"/>
              <a:t>第四级</a:t>
            </a:r>
            <a:endParaRPr kumimoji="0" lang="zh-CN" altLang="en-US" smtClean="0"/>
          </a:p>
          <a:p>
            <a:pPr lvl="4" eaLnBrk="1" latinLnBrk="0" hangingPunct="1"/>
            <a:r>
              <a:rPr kumimoji="0" lang="zh-CN" altLang="en-US" smtClean="0"/>
              <a:t>第五级</a:t>
            </a:r>
            <a:endParaRPr kumimoji="0" lang="en-US"/>
          </a:p>
        </p:txBody>
      </p:sp>
      <p:sp>
        <p:nvSpPr>
          <p:cNvPr id="24" name="日期占位符 23"/>
          <p:cNvSpPr>
            <a:spLocks noGrp="1"/>
          </p:cNvSpPr>
          <p:nvPr>
            <p:ph type="dt" sz="half" idx="2"/>
          </p:nvPr>
        </p:nvSpPr>
        <p:spPr>
          <a:xfrm>
            <a:off x="3581400" y="4729162"/>
            <a:ext cx="2133600" cy="357188"/>
          </a:xfrm>
          <a:prstGeom prst="rect">
            <a:avLst/>
          </a:prstGeom>
        </p:spPr>
        <p:txBody>
          <a:bodyPr anchor="b"/>
          <a:lstStyle>
            <a:lvl1pPr algn="r" eaLnBrk="1" latinLnBrk="0" hangingPunct="1">
              <a:defRPr kumimoji="0" sz="1200">
                <a:solidFill>
                  <a:schemeClr val="bg2">
                    <a:shade val="50000"/>
                    <a:satMod val="200000"/>
                  </a:schemeClr>
                </a:solidFill>
              </a:defRPr>
            </a:lvl1pPr>
          </a:lstStyle>
          <a:p>
            <a:endParaRPr lang="zh-CN" altLang="en-US"/>
          </a:p>
        </p:txBody>
      </p:sp>
      <p:sp>
        <p:nvSpPr>
          <p:cNvPr id="10" name="页脚占位符 9"/>
          <p:cNvSpPr>
            <a:spLocks noGrp="1"/>
          </p:cNvSpPr>
          <p:nvPr>
            <p:ph type="ftr" sz="quarter" idx="3"/>
          </p:nvPr>
        </p:nvSpPr>
        <p:spPr>
          <a:xfrm>
            <a:off x="5715000" y="4729162"/>
            <a:ext cx="2895600" cy="357188"/>
          </a:xfrm>
          <a:prstGeom prst="rect">
            <a:avLst/>
          </a:prstGeom>
        </p:spPr>
        <p:txBody>
          <a:bodyPr anchor="b"/>
          <a:lstStyle>
            <a:lvl1pPr eaLnBrk="1" latinLnBrk="0" hangingPunct="1">
              <a:defRPr kumimoji="0" sz="1200">
                <a:solidFill>
                  <a:schemeClr val="bg2">
                    <a:shade val="50000"/>
                    <a:satMod val="200000"/>
                  </a:schemeClr>
                </a:solidFill>
                <a:effectLst/>
              </a:defRPr>
            </a:lvl1pPr>
          </a:lstStyle>
          <a:p>
            <a:r>
              <a:rPr lang="zh-CN" altLang="en-US" smtClean="0"/>
              <a:t>达川区农机推广站</a:t>
            </a:r>
            <a:endParaRPr lang="zh-CN" altLang="en-US"/>
          </a:p>
        </p:txBody>
      </p:sp>
      <p:sp>
        <p:nvSpPr>
          <p:cNvPr id="22" name="灯片编号占位符 21"/>
          <p:cNvSpPr>
            <a:spLocks noGrp="1"/>
          </p:cNvSpPr>
          <p:nvPr>
            <p:ph type="sldNum" sz="quarter" idx="4"/>
          </p:nvPr>
        </p:nvSpPr>
        <p:spPr>
          <a:xfrm>
            <a:off x="8613648" y="4729162"/>
            <a:ext cx="457200" cy="357188"/>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fld id="{5B46943D-4D1A-4227-8E4A-4C0DFA2C8D4F}" type="slidenum">
              <a:rPr lang="zh-CN" altLang="en-US" smtClean="0"/>
            </a:fld>
            <a:endParaRPr lang="zh-CN" altLang="en-US"/>
          </a:p>
        </p:txBody>
      </p:sp>
      <p:sp>
        <p:nvSpPr>
          <p:cNvPr id="15" name="矩形 14"/>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210"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490" algn="l" rtl="0" eaLnBrk="1" latinLnBrk="0" hangingPunct="1">
        <a:lnSpc>
          <a:spcPct val="100000"/>
        </a:lnSpc>
        <a:spcBef>
          <a:spcPts val="550"/>
        </a:spcBef>
        <a:buClr>
          <a:schemeClr val="accent1"/>
        </a:buClr>
        <a:buFont typeface="Verdana" panose="020B0604030504040204"/>
        <a:buChar char="◦"/>
        <a:defRPr kumimoji="0" sz="2800" kern="1200">
          <a:solidFill>
            <a:schemeClr val="tx1"/>
          </a:solidFill>
          <a:latin typeface="+mn-lt"/>
          <a:ea typeface="+mn-ea"/>
          <a:cs typeface="+mn-cs"/>
        </a:defRPr>
      </a:lvl2pPr>
      <a:lvl3pPr marL="887095"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990"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575"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8945"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425"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 Target="slide1.xml"/><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7.png"/></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4.xml"/><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slide" Target="slide1.xml"/><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4.xml"/><Relationship Id="rId2" Type="http://schemas.openxmlformats.org/officeDocument/2006/relationships/slide" Target="slide1.xml"/><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21.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4.xml"/><Relationship Id="rId2" Type="http://schemas.openxmlformats.org/officeDocument/2006/relationships/slide" Target="slide1.xml"/><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4.xml"/><Relationship Id="rId3" Type="http://schemas.openxmlformats.org/officeDocument/2006/relationships/image" Target="../media/image22.png"/><Relationship Id="rId2" Type="http://schemas.openxmlformats.org/officeDocument/2006/relationships/slide" Target="slide1.xml"/><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5.png"/><Relationship Id="rId1" Type="http://schemas.openxmlformats.org/officeDocument/2006/relationships/image" Target="../media/image24.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 Target="slide2.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27.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28.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4.xml"/><Relationship Id="rId2" Type="http://schemas.openxmlformats.org/officeDocument/2006/relationships/slide" Target="slide1.xml"/><Relationship Id="rId1" Type="http://schemas.openxmlformats.org/officeDocument/2006/relationships/image" Target="../media/image2.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29.png"/></Relationships>
</file>

<file path=ppt/slides/_rels/slide34.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slide" Target="slide1.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 Target="slide1.xml"/><Relationship Id="rId1" Type="http://schemas.openxmlformats.org/officeDocument/2006/relationships/image" Target="../media/image2.png"/></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4.xml"/><Relationship Id="rId2" Type="http://schemas.openxmlformats.org/officeDocument/2006/relationships/slide" Target="slide1.xml"/><Relationship Id="rId1" Type="http://schemas.openxmlformats.org/officeDocument/2006/relationships/image" Target="../media/image2.png"/></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4.xml"/><Relationship Id="rId3" Type="http://schemas.openxmlformats.org/officeDocument/2006/relationships/image" Target="../media/image30.png"/><Relationship Id="rId2" Type="http://schemas.openxmlformats.org/officeDocument/2006/relationships/slide" Target="slide1.xml"/><Relationship Id="rId1"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www.scagri.gov.cn/" TargetMode="External"/><Relationship Id="rId1" Type="http://schemas.openxmlformats.org/officeDocument/2006/relationships/hyperlink" Target="http://202.61.89.161:12018/" TargetMode="Externa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32.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5.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36.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7.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png"/></Relationships>
</file>

<file path=ppt/slides/_rels/slide50.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14.xml"/><Relationship Id="rId5" Type="http://schemas.openxmlformats.org/officeDocument/2006/relationships/hyperlink" Target="http://202.61.89.161/" TargetMode="External"/><Relationship Id="rId4" Type="http://schemas.openxmlformats.org/officeDocument/2006/relationships/hyperlink" Target="http://www.scagri.gov.cn/" TargetMode="External"/><Relationship Id="rId3" Type="http://schemas.openxmlformats.org/officeDocument/2006/relationships/hyperlink" Target="http://202.61.89.161:12018/" TargetMode="External"/><Relationship Id="rId2" Type="http://schemas.openxmlformats.org/officeDocument/2006/relationships/slide" Target="slide1.xml"/><Relationship Id="rId1" Type="http://schemas.openxmlformats.org/officeDocument/2006/relationships/image" Target="../media/image2.png"/></Relationships>
</file>

<file path=ppt/slides/_rels/slide51.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2.xml"/><Relationship Id="rId2" Type="http://schemas.openxmlformats.org/officeDocument/2006/relationships/slide" Target="slide1.xml"/><Relationship Id="rId1" Type="http://schemas.openxmlformats.org/officeDocument/2006/relationships/image" Target="../media/image38.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3.xml"/><Relationship Id="rId2" Type="http://schemas.openxmlformats.org/officeDocument/2006/relationships/image" Target="../media/image8.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93040" y="882650"/>
            <a:ext cx="8725535" cy="33318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b="1" dirty="0" smtClean="0"/>
              <a:t>达州市达川区</a:t>
            </a:r>
            <a:endParaRPr lang="en-US" altLang="zh-CN" sz="5400" b="1" dirty="0" smtClean="0"/>
          </a:p>
          <a:p>
            <a:pPr algn="ctr"/>
            <a:r>
              <a:rPr lang="en-US" altLang="zh-CN" sz="3600" b="1" dirty="0" smtClean="0"/>
              <a:t>2019</a:t>
            </a:r>
            <a:r>
              <a:rPr lang="zh-CN" altLang="en-US" sz="3600" b="1" dirty="0" smtClean="0"/>
              <a:t>年农机购置补贴辅助系统操作培训</a:t>
            </a:r>
            <a:endParaRPr lang="zh-CN" altLang="en-US" sz="3600" dirty="0"/>
          </a:p>
        </p:txBody>
      </p:sp>
      <p:sp>
        <p:nvSpPr>
          <p:cNvPr id="4" name="页脚占位符 3"/>
          <p:cNvSpPr>
            <a:spLocks noGrp="1"/>
          </p:cNvSpPr>
          <p:nvPr>
            <p:ph type="ftr" sz="quarter" idx="11"/>
          </p:nvPr>
        </p:nvSpPr>
        <p:spPr/>
        <p:txBody>
          <a:bodyPr/>
          <a:lstStyle/>
          <a:p>
            <a:pPr>
              <a:defRPr/>
            </a:pPr>
            <a:r>
              <a:rPr lang="zh-CN" altLang="en-US" smtClean="0"/>
              <a:t>达川区农机推广站</a:t>
            </a:r>
            <a:endParaRPr lang="zh-CN" altLang="zh-C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页脚占位符 2"/>
          <p:cNvSpPr>
            <a:spLocks noGrp="1"/>
          </p:cNvSpPr>
          <p:nvPr>
            <p:ph type="ftr" sz="quarter" idx="11"/>
          </p:nvPr>
        </p:nvSpPr>
        <p:spPr>
          <a:xfrm>
            <a:off x="7165340" y="4728845"/>
            <a:ext cx="1666240" cy="357505"/>
          </a:xfrm>
        </p:spPr>
        <p:txBody>
          <a:bodyPr/>
          <a:p>
            <a:pPr>
              <a:defRPr/>
            </a:pPr>
            <a:r>
              <a:rPr lang="zh-CN" altLang="en-US" smtClean="0"/>
              <a:t>达川区农机推广站</a:t>
            </a:r>
            <a:endParaRPr lang="zh-CN" altLang="zh-CN"/>
          </a:p>
        </p:txBody>
      </p:sp>
      <p:sp>
        <p:nvSpPr>
          <p:cNvPr id="4" name="椭圆 3"/>
          <p:cNvSpPr/>
          <p:nvPr/>
        </p:nvSpPr>
        <p:spPr>
          <a:xfrm>
            <a:off x="1351915" y="535305"/>
            <a:ext cx="6840855" cy="6483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t>（二）系统功能</a:t>
            </a:r>
            <a:endParaRPr lang="zh-CN" altLang="en-US" sz="2800" b="1"/>
          </a:p>
        </p:txBody>
      </p:sp>
      <p:pic>
        <p:nvPicPr>
          <p:cNvPr id="6" name="图片 5" descr="农机购置补贴辅助管理系统"/>
          <p:cNvPicPr>
            <a:picLocks noChangeAspect="1"/>
          </p:cNvPicPr>
          <p:nvPr/>
        </p:nvPicPr>
        <p:blipFill>
          <a:blip r:embed="rId1"/>
          <a:stretch>
            <a:fillRect/>
          </a:stretch>
        </p:blipFill>
        <p:spPr>
          <a:xfrm>
            <a:off x="221615" y="1260475"/>
            <a:ext cx="6613525" cy="3942715"/>
          </a:xfrm>
          <a:prstGeom prst="rect">
            <a:avLst/>
          </a:prstGeom>
        </p:spPr>
      </p:pic>
      <p:sp>
        <p:nvSpPr>
          <p:cNvPr id="7" name="圆角矩形 6"/>
          <p:cNvSpPr/>
          <p:nvPr/>
        </p:nvSpPr>
        <p:spPr>
          <a:xfrm>
            <a:off x="7584440" y="1514475"/>
            <a:ext cx="1247140" cy="3114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功能一：新闻公告</a:t>
            </a:r>
            <a:r>
              <a:rPr lang="en-US" altLang="zh-CN"/>
              <a:t>--</a:t>
            </a:r>
            <a:r>
              <a:rPr lang="zh-CN" altLang="en-US"/>
              <a:t>查看新闻</a:t>
            </a:r>
            <a:r>
              <a:rPr lang="en-US" altLang="zh-CN"/>
              <a:t>--</a:t>
            </a:r>
            <a:r>
              <a:rPr lang="zh-CN" altLang="en-US"/>
              <a:t>了解各级农机购置补贴政策及新闻</a:t>
            </a:r>
            <a:endParaRPr lang="zh-CN" altLang="en-US"/>
          </a:p>
        </p:txBody>
      </p:sp>
      <p:sp>
        <p:nvSpPr>
          <p:cNvPr id="8" name="左箭头 7"/>
          <p:cNvSpPr/>
          <p:nvPr/>
        </p:nvSpPr>
        <p:spPr>
          <a:xfrm>
            <a:off x="7092315" y="2643505"/>
            <a:ext cx="431800" cy="64833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页脚占位符 2"/>
          <p:cNvSpPr>
            <a:spLocks noGrp="1"/>
          </p:cNvSpPr>
          <p:nvPr>
            <p:ph type="ftr" sz="quarter" idx="11"/>
          </p:nvPr>
        </p:nvSpPr>
        <p:spPr>
          <a:xfrm>
            <a:off x="7583805" y="4728845"/>
            <a:ext cx="1488440" cy="357505"/>
          </a:xfrm>
        </p:spPr>
        <p:txBody>
          <a:bodyPr/>
          <a:p>
            <a:pPr>
              <a:defRPr/>
            </a:pPr>
            <a:r>
              <a:rPr lang="zh-CN" altLang="en-US" smtClean="0"/>
              <a:t>达川区农机推广站</a:t>
            </a:r>
            <a:endParaRPr lang="zh-CN" altLang="zh-CN"/>
          </a:p>
        </p:txBody>
      </p:sp>
      <p:pic>
        <p:nvPicPr>
          <p:cNvPr id="4" name="图片 3" descr="农机购置补贴辅助管理系统"/>
          <p:cNvPicPr>
            <a:picLocks noChangeAspect="1"/>
          </p:cNvPicPr>
          <p:nvPr/>
        </p:nvPicPr>
        <p:blipFill>
          <a:blip r:embed="rId1"/>
          <a:stretch>
            <a:fillRect/>
          </a:stretch>
        </p:blipFill>
        <p:spPr>
          <a:xfrm>
            <a:off x="415925" y="-118745"/>
            <a:ext cx="6675755" cy="5288280"/>
          </a:xfrm>
          <a:prstGeom prst="rect">
            <a:avLst/>
          </a:prstGeom>
        </p:spPr>
      </p:pic>
      <p:sp>
        <p:nvSpPr>
          <p:cNvPr id="5" name="圆角矩形 4"/>
          <p:cNvSpPr/>
          <p:nvPr/>
        </p:nvSpPr>
        <p:spPr>
          <a:xfrm>
            <a:off x="7790180" y="51435"/>
            <a:ext cx="989965" cy="41865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功能二：站内消息（左上部）</a:t>
            </a:r>
            <a:r>
              <a:rPr lang="en-US" altLang="zh-CN"/>
              <a:t>--</a:t>
            </a:r>
            <a:r>
              <a:rPr lang="zh-CN" altLang="en-US"/>
              <a:t>收发消息</a:t>
            </a:r>
            <a:endParaRPr lang="zh-CN" altLang="en-US"/>
          </a:p>
        </p:txBody>
      </p:sp>
      <p:sp>
        <p:nvSpPr>
          <p:cNvPr id="6" name="左箭头 5"/>
          <p:cNvSpPr/>
          <p:nvPr/>
        </p:nvSpPr>
        <p:spPr>
          <a:xfrm>
            <a:off x="7214235" y="2118995"/>
            <a:ext cx="575945" cy="38036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页脚占位符 2"/>
          <p:cNvSpPr>
            <a:spLocks noGrp="1"/>
          </p:cNvSpPr>
          <p:nvPr>
            <p:ph type="ftr" sz="quarter" idx="11"/>
          </p:nvPr>
        </p:nvSpPr>
        <p:spPr>
          <a:xfrm>
            <a:off x="7164070" y="4660265"/>
            <a:ext cx="1446530" cy="426085"/>
          </a:xfrm>
        </p:spPr>
        <p:txBody>
          <a:bodyPr/>
          <a:p>
            <a:pPr>
              <a:defRPr/>
            </a:pPr>
            <a:r>
              <a:rPr lang="zh-CN" altLang="en-US" smtClean="0"/>
              <a:t>达川区农机推广站</a:t>
            </a:r>
            <a:endParaRPr lang="zh-CN" altLang="zh-CN"/>
          </a:p>
        </p:txBody>
      </p:sp>
      <p:pic>
        <p:nvPicPr>
          <p:cNvPr id="4" name="图片 3" descr="农机购置补贴辅助管理系统"/>
          <p:cNvPicPr>
            <a:picLocks noChangeAspect="1"/>
          </p:cNvPicPr>
          <p:nvPr/>
        </p:nvPicPr>
        <p:blipFill>
          <a:blip r:embed="rId1"/>
          <a:stretch>
            <a:fillRect/>
          </a:stretch>
        </p:blipFill>
        <p:spPr>
          <a:xfrm>
            <a:off x="86360" y="-88900"/>
            <a:ext cx="5965825" cy="5175250"/>
          </a:xfrm>
          <a:prstGeom prst="rect">
            <a:avLst/>
          </a:prstGeom>
        </p:spPr>
      </p:pic>
      <p:sp>
        <p:nvSpPr>
          <p:cNvPr id="5" name="圆角矩形 4"/>
          <p:cNvSpPr/>
          <p:nvPr/>
        </p:nvSpPr>
        <p:spPr>
          <a:xfrm>
            <a:off x="6433820" y="883920"/>
            <a:ext cx="280035" cy="34893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功能三    </a:t>
            </a:r>
            <a:endParaRPr lang="zh-CN" altLang="en-US"/>
          </a:p>
          <a:p>
            <a:pPr algn="ctr"/>
            <a:r>
              <a:rPr lang="zh-CN" altLang="en-US"/>
              <a:t>申请管理</a:t>
            </a:r>
            <a:endParaRPr lang="zh-CN" altLang="en-US"/>
          </a:p>
        </p:txBody>
      </p:sp>
      <p:sp>
        <p:nvSpPr>
          <p:cNvPr id="6" name="圆角矩形 5"/>
          <p:cNvSpPr/>
          <p:nvPr/>
        </p:nvSpPr>
        <p:spPr>
          <a:xfrm>
            <a:off x="7381240" y="-88265"/>
            <a:ext cx="1622425" cy="3873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400" b="1">
                <a:solidFill>
                  <a:srgbClr val="C00000"/>
                </a:solidFill>
              </a:rPr>
              <a:t>一：申请录入</a:t>
            </a:r>
            <a:endParaRPr lang="zh-CN" altLang="en-US" sz="1400" b="1">
              <a:solidFill>
                <a:srgbClr val="C00000"/>
              </a:solidFill>
            </a:endParaRPr>
          </a:p>
        </p:txBody>
      </p:sp>
      <p:sp>
        <p:nvSpPr>
          <p:cNvPr id="7" name="圆角矩形 6"/>
          <p:cNvSpPr/>
          <p:nvPr/>
        </p:nvSpPr>
        <p:spPr>
          <a:xfrm>
            <a:off x="7381240" y="483870"/>
            <a:ext cx="1623060" cy="4718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400" b="1">
                <a:solidFill>
                  <a:srgbClr val="C00000"/>
                </a:solidFill>
              </a:rPr>
              <a:t>二、生成资金申请表</a:t>
            </a:r>
            <a:endParaRPr lang="zh-CN" altLang="en-US" sz="1400" b="1">
              <a:solidFill>
                <a:srgbClr val="C00000"/>
              </a:solidFill>
            </a:endParaRPr>
          </a:p>
        </p:txBody>
      </p:sp>
      <p:sp>
        <p:nvSpPr>
          <p:cNvPr id="8" name="圆角矩形 7"/>
          <p:cNvSpPr/>
          <p:nvPr/>
        </p:nvSpPr>
        <p:spPr>
          <a:xfrm>
            <a:off x="7381240" y="1162685"/>
            <a:ext cx="1623695" cy="3594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400" b="1">
                <a:solidFill>
                  <a:srgbClr val="C00000"/>
                </a:solidFill>
              </a:rPr>
              <a:t>三、购机核实</a:t>
            </a:r>
            <a:endParaRPr lang="zh-CN" altLang="en-US" sz="1400" b="1">
              <a:solidFill>
                <a:srgbClr val="C00000"/>
              </a:solidFill>
            </a:endParaRPr>
          </a:p>
        </p:txBody>
      </p:sp>
      <p:sp>
        <p:nvSpPr>
          <p:cNvPr id="9" name="圆角矩形 8"/>
          <p:cNvSpPr/>
          <p:nvPr/>
        </p:nvSpPr>
        <p:spPr>
          <a:xfrm>
            <a:off x="7380605" y="1707515"/>
            <a:ext cx="1624965" cy="339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400" b="1">
                <a:solidFill>
                  <a:srgbClr val="C00000"/>
                </a:solidFill>
              </a:rPr>
              <a:t>四：申请结算</a:t>
            </a:r>
            <a:endParaRPr lang="zh-CN" altLang="en-US" sz="1400" b="1">
              <a:solidFill>
                <a:srgbClr val="C00000"/>
              </a:solidFill>
            </a:endParaRPr>
          </a:p>
        </p:txBody>
      </p:sp>
      <p:sp>
        <p:nvSpPr>
          <p:cNvPr id="10" name="圆角矩形 9"/>
          <p:cNvSpPr/>
          <p:nvPr/>
        </p:nvSpPr>
        <p:spPr>
          <a:xfrm>
            <a:off x="7380605" y="2232025"/>
            <a:ext cx="1624965" cy="3917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b="1">
                <a:solidFill>
                  <a:srgbClr val="C00000"/>
                </a:solidFill>
              </a:rPr>
              <a:t>五：申请查询</a:t>
            </a:r>
            <a:endParaRPr lang="zh-CN" altLang="en-US" b="1">
              <a:solidFill>
                <a:srgbClr val="C00000"/>
              </a:solidFill>
            </a:endParaRPr>
          </a:p>
        </p:txBody>
      </p:sp>
      <p:sp>
        <p:nvSpPr>
          <p:cNvPr id="11" name="圆角矩形 10"/>
          <p:cNvSpPr/>
          <p:nvPr/>
        </p:nvSpPr>
        <p:spPr>
          <a:xfrm>
            <a:off x="7381240" y="2813050"/>
            <a:ext cx="1685925" cy="3873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400" b="1"/>
              <a:t>六：解除冻结申请</a:t>
            </a:r>
            <a:endParaRPr lang="zh-CN" altLang="en-US" sz="1400" b="1"/>
          </a:p>
        </p:txBody>
      </p:sp>
      <p:sp>
        <p:nvSpPr>
          <p:cNvPr id="12" name="圆角矩形 11"/>
          <p:cNvSpPr/>
          <p:nvPr/>
        </p:nvSpPr>
        <p:spPr>
          <a:xfrm>
            <a:off x="7380605" y="3342640"/>
            <a:ext cx="1624965" cy="311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400" b="1"/>
              <a:t>七：结算查询</a:t>
            </a:r>
            <a:endParaRPr lang="zh-CN" altLang="en-US" sz="1400" b="1"/>
          </a:p>
        </p:txBody>
      </p:sp>
      <p:sp>
        <p:nvSpPr>
          <p:cNvPr id="13" name="圆角矩形 12"/>
          <p:cNvSpPr/>
          <p:nvPr/>
        </p:nvSpPr>
        <p:spPr>
          <a:xfrm>
            <a:off x="7380605" y="3870960"/>
            <a:ext cx="1624965" cy="3568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400" b="1"/>
              <a:t>八：申请分析</a:t>
            </a:r>
            <a:endParaRPr lang="zh-CN" altLang="en-US" sz="1400" b="1"/>
          </a:p>
        </p:txBody>
      </p:sp>
      <p:sp>
        <p:nvSpPr>
          <p:cNvPr id="14" name="圆角矩形 13"/>
          <p:cNvSpPr/>
          <p:nvPr/>
        </p:nvSpPr>
        <p:spPr>
          <a:xfrm>
            <a:off x="7380605" y="4373245"/>
            <a:ext cx="1624965" cy="2876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b="1"/>
              <a:t>九：补贴率分析</a:t>
            </a:r>
            <a:endParaRPr lang="zh-CN" altLang="en-US" sz="1400" b="1"/>
          </a:p>
        </p:txBody>
      </p:sp>
      <p:cxnSp>
        <p:nvCxnSpPr>
          <p:cNvPr id="15" name="直接连接符 14"/>
          <p:cNvCxnSpPr/>
          <p:nvPr/>
        </p:nvCxnSpPr>
        <p:spPr>
          <a:xfrm>
            <a:off x="7020560" y="123825"/>
            <a:ext cx="3600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020560" y="107950"/>
            <a:ext cx="71755" cy="44081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接连接符 16"/>
          <p:cNvCxnSpPr>
            <a:endCxn id="14" idx="1"/>
          </p:cNvCxnSpPr>
          <p:nvPr/>
        </p:nvCxnSpPr>
        <p:spPr>
          <a:xfrm>
            <a:off x="7092315" y="4516120"/>
            <a:ext cx="288290" cy="12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12" idx="1"/>
          </p:cNvCxnSpPr>
          <p:nvPr/>
        </p:nvCxnSpPr>
        <p:spPr>
          <a:xfrm flipH="1">
            <a:off x="7092315" y="3498215"/>
            <a:ext cx="288290" cy="9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11" idx="1"/>
          </p:cNvCxnSpPr>
          <p:nvPr/>
        </p:nvCxnSpPr>
        <p:spPr>
          <a:xfrm flipH="1" flipV="1">
            <a:off x="7092315" y="3004185"/>
            <a:ext cx="288925" cy="25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10" idx="1"/>
          </p:cNvCxnSpPr>
          <p:nvPr/>
        </p:nvCxnSpPr>
        <p:spPr>
          <a:xfrm flipH="1" flipV="1">
            <a:off x="7020560" y="2427605"/>
            <a:ext cx="360045" cy="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8" idx="1"/>
          </p:cNvCxnSpPr>
          <p:nvPr/>
        </p:nvCxnSpPr>
        <p:spPr>
          <a:xfrm flipH="1">
            <a:off x="7020560" y="1342390"/>
            <a:ext cx="360680" cy="5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7092315" y="4084320"/>
            <a:ext cx="2882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7020560" y="1851660"/>
            <a:ext cx="360045" cy="12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7020560" y="771525"/>
            <a:ext cx="3600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5" idx="3"/>
          </p:cNvCxnSpPr>
          <p:nvPr/>
        </p:nvCxnSpPr>
        <p:spPr>
          <a:xfrm>
            <a:off x="6713855" y="2628900"/>
            <a:ext cx="306705" cy="15240"/>
          </a:xfrm>
          <a:prstGeom prst="line">
            <a:avLst/>
          </a:prstGeom>
        </p:spPr>
        <p:style>
          <a:lnRef idx="1">
            <a:schemeClr val="accent1"/>
          </a:lnRef>
          <a:fillRef idx="0">
            <a:schemeClr val="accent1"/>
          </a:fillRef>
          <a:effectRef idx="0">
            <a:schemeClr val="accent1"/>
          </a:effectRef>
          <a:fontRef idx="minor">
            <a:schemeClr val="tx1"/>
          </a:fontRef>
        </p:style>
      </p:cxnSp>
      <p:sp>
        <p:nvSpPr>
          <p:cNvPr id="30" name="左箭头 29"/>
          <p:cNvSpPr/>
          <p:nvPr/>
        </p:nvSpPr>
        <p:spPr>
          <a:xfrm>
            <a:off x="6114415" y="2355850"/>
            <a:ext cx="257810" cy="79184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页脚占位符 2"/>
          <p:cNvSpPr>
            <a:spLocks noGrp="1"/>
          </p:cNvSpPr>
          <p:nvPr>
            <p:ph type="ftr" sz="quarter" idx="11"/>
          </p:nvPr>
        </p:nvSpPr>
        <p:spPr>
          <a:xfrm>
            <a:off x="7042150" y="4728845"/>
            <a:ext cx="1568450" cy="357505"/>
          </a:xfrm>
        </p:spPr>
        <p:txBody>
          <a:bodyPr/>
          <a:p>
            <a:pPr>
              <a:defRPr/>
            </a:pPr>
            <a:r>
              <a:rPr lang="zh-CN" altLang="en-US" smtClean="0"/>
              <a:t>达川区农机推广站</a:t>
            </a:r>
            <a:endParaRPr lang="zh-CN" altLang="zh-CN"/>
          </a:p>
        </p:txBody>
      </p:sp>
      <p:pic>
        <p:nvPicPr>
          <p:cNvPr id="6" name="图片 5" descr="农机购置补贴辅助管理系统"/>
          <p:cNvPicPr>
            <a:picLocks noChangeAspect="1"/>
          </p:cNvPicPr>
          <p:nvPr/>
        </p:nvPicPr>
        <p:blipFill>
          <a:blip r:embed="rId1"/>
          <a:stretch>
            <a:fillRect/>
          </a:stretch>
        </p:blipFill>
        <p:spPr>
          <a:xfrm>
            <a:off x="-24130" y="-15875"/>
            <a:ext cx="6581140" cy="5175250"/>
          </a:xfrm>
          <a:prstGeom prst="rect">
            <a:avLst/>
          </a:prstGeom>
        </p:spPr>
      </p:pic>
      <p:sp>
        <p:nvSpPr>
          <p:cNvPr id="7" name="圆角矩形 6"/>
          <p:cNvSpPr/>
          <p:nvPr/>
        </p:nvSpPr>
        <p:spPr>
          <a:xfrm>
            <a:off x="7555230" y="267335"/>
            <a:ext cx="1316355" cy="44608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功能四：供货管理</a:t>
            </a:r>
            <a:r>
              <a:rPr lang="en-US" altLang="zh-CN"/>
              <a:t>--</a:t>
            </a:r>
            <a:r>
              <a:rPr lang="zh-CN" altLang="en-US"/>
              <a:t>企业供货查询（查询</a:t>
            </a:r>
            <a:r>
              <a:rPr lang="en-US" altLang="zh-CN"/>
              <a:t>XX</a:t>
            </a:r>
            <a:r>
              <a:rPr lang="zh-CN" altLang="en-US"/>
              <a:t>企业</a:t>
            </a:r>
            <a:r>
              <a:rPr lang="en-US" altLang="zh-CN"/>
              <a:t>XX</a:t>
            </a:r>
            <a:r>
              <a:rPr lang="zh-CN" altLang="en-US"/>
              <a:t>出厂编码的机具信息及是否企业已将信息导入，是否销售等</a:t>
            </a:r>
            <a:r>
              <a:rPr lang="zh-CN" altLang="en-US"/>
              <a:t>）</a:t>
            </a:r>
            <a:endParaRPr lang="zh-CN" altLang="en-US"/>
          </a:p>
        </p:txBody>
      </p:sp>
      <p:sp>
        <p:nvSpPr>
          <p:cNvPr id="8" name="左箭头 7"/>
          <p:cNvSpPr/>
          <p:nvPr/>
        </p:nvSpPr>
        <p:spPr>
          <a:xfrm>
            <a:off x="6732270" y="2067560"/>
            <a:ext cx="709930" cy="12242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页脚占位符 2"/>
          <p:cNvSpPr>
            <a:spLocks noGrp="1"/>
          </p:cNvSpPr>
          <p:nvPr>
            <p:ph type="ftr" sz="quarter" idx="11"/>
          </p:nvPr>
        </p:nvSpPr>
        <p:spPr>
          <a:xfrm>
            <a:off x="7370445" y="4728845"/>
            <a:ext cx="1722755" cy="357505"/>
          </a:xfrm>
        </p:spPr>
        <p:txBody>
          <a:bodyPr/>
          <a:p>
            <a:pPr>
              <a:defRPr/>
            </a:pPr>
            <a:r>
              <a:rPr lang="zh-CN" altLang="en-US" smtClean="0"/>
              <a:t>达川区农机推广站</a:t>
            </a:r>
            <a:endParaRPr lang="zh-CN" altLang="zh-CN"/>
          </a:p>
        </p:txBody>
      </p:sp>
      <p:pic>
        <p:nvPicPr>
          <p:cNvPr id="4" name="图片 3" descr="农机购置补贴辅助管理系统"/>
          <p:cNvPicPr>
            <a:picLocks noChangeAspect="1"/>
          </p:cNvPicPr>
          <p:nvPr/>
        </p:nvPicPr>
        <p:blipFill>
          <a:blip r:embed="rId1"/>
          <a:stretch>
            <a:fillRect/>
          </a:stretch>
        </p:blipFill>
        <p:spPr>
          <a:xfrm>
            <a:off x="160020" y="-292100"/>
            <a:ext cx="6644005" cy="5451475"/>
          </a:xfrm>
          <a:prstGeom prst="rect">
            <a:avLst/>
          </a:prstGeom>
        </p:spPr>
      </p:pic>
      <p:sp>
        <p:nvSpPr>
          <p:cNvPr id="5" name="圆角矩形 4"/>
          <p:cNvSpPr/>
          <p:nvPr/>
        </p:nvSpPr>
        <p:spPr>
          <a:xfrm>
            <a:off x="7769225" y="87630"/>
            <a:ext cx="1183005" cy="42189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功能五：补贴产品查询</a:t>
            </a:r>
            <a:r>
              <a:rPr lang="en-US" altLang="zh-CN"/>
              <a:t>--</a:t>
            </a:r>
            <a:r>
              <a:rPr lang="zh-CN" altLang="en-US"/>
              <a:t>补贴产品查询（查询</a:t>
            </a:r>
            <a:r>
              <a:rPr lang="en-US" altLang="zh-CN"/>
              <a:t>XX</a:t>
            </a:r>
            <a:r>
              <a:rPr lang="zh-CN" altLang="en-US"/>
              <a:t>类型机具有哪些生产企业、补贴额等信息情况</a:t>
            </a:r>
            <a:r>
              <a:rPr lang="zh-CN" altLang="en-US"/>
              <a:t>）</a:t>
            </a:r>
            <a:endParaRPr lang="zh-CN" altLang="en-US"/>
          </a:p>
        </p:txBody>
      </p:sp>
      <p:sp>
        <p:nvSpPr>
          <p:cNvPr id="6" name="左箭头 5"/>
          <p:cNvSpPr/>
          <p:nvPr/>
        </p:nvSpPr>
        <p:spPr>
          <a:xfrm>
            <a:off x="6905625" y="1779905"/>
            <a:ext cx="863600" cy="108013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页脚占位符 2"/>
          <p:cNvSpPr>
            <a:spLocks noGrp="1"/>
          </p:cNvSpPr>
          <p:nvPr>
            <p:ph type="ftr" sz="quarter" idx="11"/>
          </p:nvPr>
        </p:nvSpPr>
        <p:spPr/>
        <p:txBody>
          <a:bodyPr/>
          <a:p>
            <a:pPr>
              <a:defRPr/>
            </a:pPr>
            <a:r>
              <a:rPr lang="zh-CN" altLang="en-US" smtClean="0"/>
              <a:t>达川区农机推广站</a:t>
            </a:r>
            <a:endParaRPr lang="zh-CN" altLang="zh-CN"/>
          </a:p>
        </p:txBody>
      </p:sp>
      <p:pic>
        <p:nvPicPr>
          <p:cNvPr id="4" name="图片 3" descr="农机购置补贴辅助管理系统"/>
          <p:cNvPicPr>
            <a:picLocks noChangeAspect="1"/>
          </p:cNvPicPr>
          <p:nvPr/>
        </p:nvPicPr>
        <p:blipFill>
          <a:blip r:embed="rId1"/>
          <a:stretch>
            <a:fillRect/>
          </a:stretch>
        </p:blipFill>
        <p:spPr>
          <a:xfrm>
            <a:off x="2987675" y="-15875"/>
            <a:ext cx="5760085" cy="5175250"/>
          </a:xfrm>
          <a:prstGeom prst="rect">
            <a:avLst/>
          </a:prstGeom>
        </p:spPr>
      </p:pic>
      <p:sp>
        <p:nvSpPr>
          <p:cNvPr id="5" name="页脚占位符 2"/>
          <p:cNvSpPr>
            <a:spLocks noGrp="1"/>
          </p:cNvSpPr>
          <p:nvPr/>
        </p:nvSpPr>
        <p:spPr>
          <a:xfrm>
            <a:off x="273685" y="4728845"/>
            <a:ext cx="2216150" cy="357505"/>
          </a:xfrm>
          <a:prstGeom prst="rect">
            <a:avLst/>
          </a:prstGeom>
        </p:spPr>
        <p:txBody>
          <a:bodyPr anchor="b"/>
          <a:lstStyle>
            <a:lvl1pPr marL="0" algn="l" rtl="0" eaLnBrk="1" latinLnBrk="0" hangingPunct="1">
              <a:defRPr kumimoji="0" sz="1200" kern="1200">
                <a:solidFill>
                  <a:schemeClr val="bg2">
                    <a:shade val="50000"/>
                    <a:satMod val="200000"/>
                  </a:schemeClr>
                </a:solidFill>
                <a:effectLst/>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lstStyle>
          <a:p>
            <a:pPr>
              <a:defRPr/>
            </a:pPr>
            <a:r>
              <a:rPr lang="zh-CN" altLang="en-US" smtClean="0"/>
              <a:t>达川区农机推广站</a:t>
            </a:r>
            <a:endParaRPr lang="zh-CN" altLang="zh-CN"/>
          </a:p>
        </p:txBody>
      </p:sp>
      <p:sp>
        <p:nvSpPr>
          <p:cNvPr id="6" name="圆角矩形 5"/>
          <p:cNvSpPr/>
          <p:nvPr/>
        </p:nvSpPr>
        <p:spPr>
          <a:xfrm>
            <a:off x="396875" y="195580"/>
            <a:ext cx="1459230" cy="45332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功能六：汇总统计（分统计和资金使用情况）</a:t>
            </a:r>
            <a:r>
              <a:rPr lang="en-US" altLang="zh-CN"/>
              <a:t>--</a:t>
            </a:r>
            <a:r>
              <a:rPr lang="zh-CN" altLang="en-US"/>
              <a:t>统计（可对本辖区</a:t>
            </a:r>
            <a:r>
              <a:rPr lang="en-US" altLang="zh-CN"/>
              <a:t>X</a:t>
            </a:r>
            <a:r>
              <a:rPr lang="zh-CN" altLang="en-US"/>
              <a:t>时间段的</a:t>
            </a:r>
            <a:r>
              <a:rPr lang="en-US" altLang="zh-CN"/>
              <a:t>X</a:t>
            </a:r>
            <a:r>
              <a:rPr lang="zh-CN" altLang="en-US"/>
              <a:t>机具类型等情况进行统计</a:t>
            </a:r>
            <a:r>
              <a:rPr lang="zh-CN" altLang="en-US"/>
              <a:t>）</a:t>
            </a:r>
            <a:endParaRPr lang="zh-CN" altLang="en-US"/>
          </a:p>
        </p:txBody>
      </p:sp>
      <p:sp>
        <p:nvSpPr>
          <p:cNvPr id="7" name="右箭头 6"/>
          <p:cNvSpPr/>
          <p:nvPr/>
        </p:nvSpPr>
        <p:spPr>
          <a:xfrm>
            <a:off x="1856105" y="1862455"/>
            <a:ext cx="1130935" cy="11607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页脚占位符 2"/>
          <p:cNvSpPr>
            <a:spLocks noGrp="1"/>
          </p:cNvSpPr>
          <p:nvPr>
            <p:ph type="ftr" sz="quarter" idx="11"/>
          </p:nvPr>
        </p:nvSpPr>
        <p:spPr>
          <a:xfrm>
            <a:off x="212725" y="4728845"/>
            <a:ext cx="2864485" cy="357505"/>
          </a:xfrm>
        </p:spPr>
        <p:txBody>
          <a:bodyPr/>
          <a:p>
            <a:pPr>
              <a:defRPr/>
            </a:pPr>
            <a:r>
              <a:rPr lang="zh-CN" altLang="en-US" smtClean="0"/>
              <a:t>达川区农机推广站</a:t>
            </a:r>
            <a:endParaRPr lang="zh-CN" altLang="zh-CN"/>
          </a:p>
        </p:txBody>
      </p:sp>
      <p:pic>
        <p:nvPicPr>
          <p:cNvPr id="4" name="图片 3" descr="农机购置补贴辅助管理系统"/>
          <p:cNvPicPr>
            <a:picLocks noChangeAspect="1"/>
          </p:cNvPicPr>
          <p:nvPr/>
        </p:nvPicPr>
        <p:blipFill>
          <a:blip r:embed="rId1"/>
          <a:stretch>
            <a:fillRect/>
          </a:stretch>
        </p:blipFill>
        <p:spPr>
          <a:xfrm>
            <a:off x="2997200" y="137160"/>
            <a:ext cx="5781040" cy="4949190"/>
          </a:xfrm>
          <a:prstGeom prst="rect">
            <a:avLst/>
          </a:prstGeom>
        </p:spPr>
      </p:pic>
      <p:sp>
        <p:nvSpPr>
          <p:cNvPr id="5" name="圆角矩形 4"/>
          <p:cNvSpPr/>
          <p:nvPr/>
        </p:nvSpPr>
        <p:spPr>
          <a:xfrm>
            <a:off x="179070" y="195580"/>
            <a:ext cx="1402715" cy="43922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功能七：系统设置。一是修改资料，点击后完善相关信息然后保存；二是修改密码</a:t>
            </a:r>
            <a:endParaRPr lang="zh-CN" altLang="en-US"/>
          </a:p>
        </p:txBody>
      </p:sp>
      <p:sp>
        <p:nvSpPr>
          <p:cNvPr id="6" name="右箭头 5"/>
          <p:cNvSpPr/>
          <p:nvPr/>
        </p:nvSpPr>
        <p:spPr>
          <a:xfrm>
            <a:off x="1663065" y="2067560"/>
            <a:ext cx="1252855" cy="11525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页脚占位符 2"/>
          <p:cNvSpPr>
            <a:spLocks noGrp="1"/>
          </p:cNvSpPr>
          <p:nvPr>
            <p:ph type="ftr" sz="quarter" idx="11"/>
          </p:nvPr>
        </p:nvSpPr>
        <p:spPr/>
        <p:txBody>
          <a:bodyPr/>
          <a:p>
            <a:pPr>
              <a:defRPr/>
            </a:pPr>
            <a:r>
              <a:rPr lang="zh-CN" altLang="en-US" smtClean="0"/>
              <a:t>达川区农机推广站</a:t>
            </a:r>
            <a:endParaRPr lang="zh-CN" altLang="zh-CN"/>
          </a:p>
        </p:txBody>
      </p:sp>
      <p:sp>
        <p:nvSpPr>
          <p:cNvPr id="5" name="椭圆 4"/>
          <p:cNvSpPr/>
          <p:nvPr/>
        </p:nvSpPr>
        <p:spPr>
          <a:xfrm>
            <a:off x="1570990" y="1143000"/>
            <a:ext cx="6362065" cy="2914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4000" b="1"/>
              <a:t>第二部分</a:t>
            </a:r>
            <a:endParaRPr lang="zh-CN" altLang="en-US" sz="4000" b="1"/>
          </a:p>
          <a:p>
            <a:pPr algn="ctr"/>
            <a:r>
              <a:rPr lang="zh-CN" altLang="en-US" sz="4000" b="1"/>
              <a:t>系统操作</a:t>
            </a:r>
            <a:endParaRPr lang="zh-CN" altLang="en-US" sz="4000"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500034" y="285734"/>
            <a:ext cx="2240280" cy="368300"/>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rPr>
              <a:t>区、乡操作主要功能</a:t>
            </a:r>
            <a:endParaRPr lang="zh-CN" altLang="en-US" dirty="0"/>
          </a:p>
        </p:txBody>
      </p:sp>
      <p:pic>
        <p:nvPicPr>
          <p:cNvPr id="1029" name="Picture 5"/>
          <p:cNvPicPr>
            <a:picLocks noChangeAspect="1" noChangeArrowheads="1"/>
          </p:cNvPicPr>
          <p:nvPr/>
        </p:nvPicPr>
        <p:blipFill>
          <a:blip r:embed="rId1" cstate="print"/>
          <a:srcRect/>
          <a:stretch>
            <a:fillRect/>
          </a:stretch>
        </p:blipFill>
        <p:spPr bwMode="auto">
          <a:xfrm>
            <a:off x="7429520" y="0"/>
            <a:ext cx="1685925" cy="657208"/>
          </a:xfrm>
          <a:prstGeom prst="rect">
            <a:avLst/>
          </a:prstGeom>
          <a:noFill/>
          <a:ln w="9525">
            <a:noFill/>
            <a:miter lim="800000"/>
            <a:headEnd/>
            <a:tailEnd/>
          </a:ln>
          <a:effectLst/>
        </p:spPr>
      </p:pic>
      <p:sp>
        <p:nvSpPr>
          <p:cNvPr id="42" name="原创设计师QQ598969553      _24">
            <a:hlinkClick r:id="rId2" action="ppaction://hlinksldjump"/>
          </p:cNvPr>
          <p:cNvSpPr>
            <a:spLocks noEditPoints="1"/>
          </p:cNvSpPr>
          <p:nvPr/>
        </p:nvSpPr>
        <p:spPr bwMode="auto">
          <a:xfrm>
            <a:off x="8897417" y="4885810"/>
            <a:ext cx="246583" cy="257690"/>
          </a:xfrm>
          <a:custGeom>
            <a:avLst/>
            <a:gdLst>
              <a:gd name="T0" fmla="*/ 81 w 94"/>
              <a:gd name="T1" fmla="*/ 57 h 98"/>
              <a:gd name="T2" fmla="*/ 81 w 94"/>
              <a:gd name="T3" fmla="*/ 95 h 98"/>
              <a:gd name="T4" fmla="*/ 81 w 94"/>
              <a:gd name="T5" fmla="*/ 98 h 98"/>
              <a:gd name="T6" fmla="*/ 78 w 94"/>
              <a:gd name="T7" fmla="*/ 98 h 98"/>
              <a:gd name="T8" fmla="*/ 67 w 94"/>
              <a:gd name="T9" fmla="*/ 98 h 98"/>
              <a:gd name="T10" fmla="*/ 67 w 94"/>
              <a:gd name="T11" fmla="*/ 68 h 98"/>
              <a:gd name="T12" fmla="*/ 62 w 94"/>
              <a:gd name="T13" fmla="*/ 64 h 98"/>
              <a:gd name="T14" fmla="*/ 49 w 94"/>
              <a:gd name="T15" fmla="*/ 64 h 98"/>
              <a:gd name="T16" fmla="*/ 45 w 94"/>
              <a:gd name="T17" fmla="*/ 68 h 98"/>
              <a:gd name="T18" fmla="*/ 45 w 94"/>
              <a:gd name="T19" fmla="*/ 98 h 98"/>
              <a:gd name="T20" fmla="*/ 15 w 94"/>
              <a:gd name="T21" fmla="*/ 98 h 98"/>
              <a:gd name="T22" fmla="*/ 12 w 94"/>
              <a:gd name="T23" fmla="*/ 98 h 98"/>
              <a:gd name="T24" fmla="*/ 12 w 94"/>
              <a:gd name="T25" fmla="*/ 95 h 98"/>
              <a:gd name="T26" fmla="*/ 12 w 94"/>
              <a:gd name="T27" fmla="*/ 57 h 98"/>
              <a:gd name="T28" fmla="*/ 3 w 94"/>
              <a:gd name="T29" fmla="*/ 57 h 98"/>
              <a:gd name="T30" fmla="*/ 0 w 94"/>
              <a:gd name="T31" fmla="*/ 50 h 98"/>
              <a:gd name="T32" fmla="*/ 44 w 94"/>
              <a:gd name="T33" fmla="*/ 3 h 98"/>
              <a:gd name="T34" fmla="*/ 47 w 94"/>
              <a:gd name="T35" fmla="*/ 0 h 98"/>
              <a:gd name="T36" fmla="*/ 50 w 94"/>
              <a:gd name="T37" fmla="*/ 3 h 98"/>
              <a:gd name="T38" fmla="*/ 94 w 94"/>
              <a:gd name="T39" fmla="*/ 50 h 98"/>
              <a:gd name="T40" fmla="*/ 90 w 94"/>
              <a:gd name="T41" fmla="*/ 57 h 98"/>
              <a:gd name="T42" fmla="*/ 81 w 94"/>
              <a:gd name="T43" fmla="*/ 57 h 98"/>
              <a:gd name="T44" fmla="*/ 74 w 94"/>
              <a:gd name="T45" fmla="*/ 8 h 98"/>
              <a:gd name="T46" fmla="*/ 77 w 94"/>
              <a:gd name="T47" fmla="*/ 8 h 98"/>
              <a:gd name="T48" fmla="*/ 77 w 94"/>
              <a:gd name="T49" fmla="*/ 2 h 98"/>
              <a:gd name="T50" fmla="*/ 61 w 94"/>
              <a:gd name="T51" fmla="*/ 2 h 98"/>
              <a:gd name="T52" fmla="*/ 61 w 94"/>
              <a:gd name="T53" fmla="*/ 8 h 98"/>
              <a:gd name="T54" fmla="*/ 64 w 94"/>
              <a:gd name="T55" fmla="*/ 8 h 98"/>
              <a:gd name="T56" fmla="*/ 64 w 94"/>
              <a:gd name="T57" fmla="*/ 13 h 98"/>
              <a:gd name="T58" fmla="*/ 74 w 94"/>
              <a:gd name="T59" fmla="*/ 25 h 98"/>
              <a:gd name="T60" fmla="*/ 74 w 94"/>
              <a:gd name="T61" fmla="*/ 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98">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chemeClr val="accent1"/>
          </a:solidFill>
          <a:ln>
            <a:noFill/>
          </a:ln>
        </p:spPr>
        <p:txBody>
          <a:bodyPr vert="horz" wrap="square" lIns="91440" tIns="45720" rIns="91440" bIns="45720" numCol="1" anchor="t" anchorCtr="0" compatLnSpc="1"/>
          <a:lstStyle/>
          <a:p>
            <a:endParaRPr lang="zh-CN" altLang="en-US" sz="1400">
              <a:solidFill>
                <a:prstClr val="black"/>
              </a:solidFill>
              <a:ea typeface="微软雅黑" panose="020B0503020204020204" pitchFamily="34" charset="-122"/>
            </a:endParaRPr>
          </a:p>
        </p:txBody>
      </p:sp>
      <p:grpSp>
        <p:nvGrpSpPr>
          <p:cNvPr id="5" name="原创设计师QQ598969553      _3"/>
          <p:cNvGrpSpPr/>
          <p:nvPr/>
        </p:nvGrpSpPr>
        <p:grpSpPr>
          <a:xfrm>
            <a:off x="374015" y="1095375"/>
            <a:ext cx="1585595" cy="1214120"/>
            <a:chOff x="1743076" y="2991066"/>
            <a:chExt cx="1414666" cy="1619124"/>
          </a:xfrm>
          <a:gradFill>
            <a:gsLst>
              <a:gs pos="25000">
                <a:schemeClr val="accent2"/>
              </a:gs>
              <a:gs pos="100000">
                <a:schemeClr val="accent1"/>
              </a:gs>
            </a:gsLst>
            <a:lin ang="12600000" scaled="0"/>
          </a:gradFill>
        </p:grpSpPr>
        <p:sp>
          <p:nvSpPr>
            <p:cNvPr id="6" name="Shape 1721"/>
            <p:cNvSpPr/>
            <p:nvPr/>
          </p:nvSpPr>
          <p:spPr>
            <a:xfrm rot="18900000">
              <a:off x="1743076" y="2991066"/>
              <a:ext cx="1414666" cy="1414666"/>
            </a:xfrm>
            <a:prstGeom prst="roundRect">
              <a:avLst>
                <a:gd name="adj" fmla="val 15000"/>
              </a:avLst>
            </a:prstGeom>
          </p:spPr>
          <p:style>
            <a:lnRef idx="2">
              <a:schemeClr val="accent1">
                <a:shade val="50000"/>
              </a:schemeClr>
            </a:lnRef>
            <a:fillRef idx="1">
              <a:schemeClr val="accent1"/>
            </a:fillRef>
            <a:effectRef idx="0">
              <a:schemeClr val="accent1"/>
            </a:effectRef>
            <a:fontRef idx="minor">
              <a:schemeClr val="lt1"/>
            </a:fontRef>
          </p:style>
          <p:txBody>
            <a:bodyPr lIns="50800" tIns="50800" rIns="50800" bIns="50800" anchor="ctr">
              <a:scene3d>
                <a:camera prst="orthographicFront"/>
                <a:lightRig rig="threePt" dir="t"/>
              </a:scene3d>
            </a:bodyPr>
            <a:lstStyle/>
            <a:p>
              <a:pPr>
                <a:spcBef>
                  <a:spcPts val="3375"/>
                </a:spcBef>
                <a:defRPr sz="2500">
                  <a:latin typeface="Aller Light"/>
                  <a:ea typeface="Aller Light"/>
                  <a:cs typeface="Aller Light"/>
                  <a:sym typeface="Aller Light"/>
                </a:defRPr>
              </a:pPr>
              <a:endParaRPr sz="180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7" name="Shape 1732"/>
            <p:cNvSpPr/>
            <p:nvPr/>
          </p:nvSpPr>
          <p:spPr>
            <a:xfrm rot="18900000">
              <a:off x="1743076" y="3195523"/>
              <a:ext cx="1414666" cy="1414667"/>
            </a:xfrm>
            <a:prstGeom prst="roundRect">
              <a:avLst>
                <a:gd name="adj" fmla="val 15000"/>
              </a:avLst>
            </a:prstGeom>
          </p:spPr>
          <p:style>
            <a:lnRef idx="2">
              <a:schemeClr val="accent1">
                <a:shade val="50000"/>
              </a:schemeClr>
            </a:lnRef>
            <a:fillRef idx="1">
              <a:schemeClr val="accent1"/>
            </a:fillRef>
            <a:effectRef idx="0">
              <a:schemeClr val="accent1"/>
            </a:effectRef>
            <a:fontRef idx="minor">
              <a:schemeClr val="lt1"/>
            </a:fontRef>
          </p:style>
          <p:txBody>
            <a:bodyPr wrap="square" lIns="50800" tIns="50800" rIns="50800" bIns="50800" numCol="1" anchor="ctr">
              <a:noAutofit/>
              <a:scene3d>
                <a:camera prst="orthographicFront"/>
                <a:lightRig rig="threePt" dir="t"/>
              </a:scene3d>
            </a:bodyPr>
            <a:lstStyle/>
            <a:p>
              <a:pPr>
                <a:spcBef>
                  <a:spcPts val="3375"/>
                </a:spcBef>
                <a:defRPr sz="2500">
                  <a:latin typeface="Aller Light"/>
                  <a:ea typeface="Aller Light"/>
                  <a:cs typeface="Aller Light"/>
                  <a:sym typeface="Aller Light"/>
                </a:defRPr>
              </a:pPr>
              <a:endParaRPr sz="180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grpSp>
      <p:sp>
        <p:nvSpPr>
          <p:cNvPr id="8" name="原创设计师QQ598969553      _6"/>
          <p:cNvSpPr txBox="1"/>
          <p:nvPr/>
        </p:nvSpPr>
        <p:spPr>
          <a:xfrm>
            <a:off x="1186815" y="1787525"/>
            <a:ext cx="293370" cy="200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GB" sz="2400" b="1" dirty="0">
                <a:solidFill>
                  <a:schemeClr val="bg1"/>
                </a:solidFill>
                <a:latin typeface="微软雅黑" panose="020B0503020204020204" pitchFamily="34" charset="-122"/>
                <a:ea typeface="微软雅黑" panose="020B0503020204020204" pitchFamily="34" charset="-122"/>
              </a:rPr>
              <a:t>区  乡</a:t>
            </a:r>
            <a:endParaRPr lang="zh-CN" altLang="en-GB" sz="2400" b="1" dirty="0">
              <a:solidFill>
                <a:schemeClr val="bg1"/>
              </a:solidFill>
              <a:latin typeface="微软雅黑" panose="020B0503020204020204" pitchFamily="34" charset="-122"/>
              <a:ea typeface="微软雅黑" panose="020B0503020204020204" pitchFamily="34" charset="-122"/>
            </a:endParaRPr>
          </a:p>
        </p:txBody>
      </p:sp>
      <p:grpSp>
        <p:nvGrpSpPr>
          <p:cNvPr id="9" name="原创设计师QQ598969553      _3"/>
          <p:cNvGrpSpPr/>
          <p:nvPr/>
        </p:nvGrpSpPr>
        <p:grpSpPr>
          <a:xfrm>
            <a:off x="821482" y="2431979"/>
            <a:ext cx="1061000" cy="1214343"/>
            <a:chOff x="1743076" y="2991066"/>
            <a:chExt cx="1414666" cy="1619124"/>
          </a:xfrm>
          <a:gradFill>
            <a:gsLst>
              <a:gs pos="25000">
                <a:schemeClr val="accent2"/>
              </a:gs>
              <a:gs pos="100000">
                <a:schemeClr val="accent1"/>
              </a:gs>
            </a:gsLst>
            <a:lin ang="12600000" scaled="0"/>
          </a:gradFill>
        </p:grpSpPr>
        <p:sp>
          <p:nvSpPr>
            <p:cNvPr id="10" name="Shape 1721"/>
            <p:cNvSpPr/>
            <p:nvPr/>
          </p:nvSpPr>
          <p:spPr>
            <a:xfrm rot="18900000">
              <a:off x="1743076" y="2991066"/>
              <a:ext cx="1414666" cy="1414666"/>
            </a:xfrm>
            <a:prstGeom prst="roundRect">
              <a:avLst>
                <a:gd name="adj" fmla="val 15000"/>
              </a:avLst>
            </a:prstGeom>
            <a:grp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sz="1800">
                <a:latin typeface="微软雅黑" panose="020B0503020204020204" pitchFamily="34" charset="-122"/>
                <a:ea typeface="微软雅黑" panose="020B0503020204020204" pitchFamily="34" charset="-122"/>
              </a:endParaRPr>
            </a:p>
          </p:txBody>
        </p:sp>
        <p:sp>
          <p:nvSpPr>
            <p:cNvPr id="11" name="Shape 1732"/>
            <p:cNvSpPr/>
            <p:nvPr/>
          </p:nvSpPr>
          <p:spPr>
            <a:xfrm rot="18900000">
              <a:off x="1743076" y="3195523"/>
              <a:ext cx="1414666" cy="1414667"/>
            </a:xfrm>
            <a:prstGeom prst="roundRect">
              <a:avLst>
                <a:gd name="adj" fmla="val 15000"/>
              </a:avLst>
            </a:prstGeom>
            <a:grpFill/>
            <a:ln w="508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sz="1800">
                <a:latin typeface="微软雅黑" panose="020B0503020204020204" pitchFamily="34" charset="-122"/>
                <a:ea typeface="微软雅黑" panose="020B0503020204020204" pitchFamily="34" charset="-122"/>
              </a:endParaRPr>
            </a:p>
          </p:txBody>
        </p:sp>
      </p:grpSp>
      <p:grpSp>
        <p:nvGrpSpPr>
          <p:cNvPr id="12" name="原创设计师QQ598969553      _3"/>
          <p:cNvGrpSpPr/>
          <p:nvPr/>
        </p:nvGrpSpPr>
        <p:grpSpPr>
          <a:xfrm>
            <a:off x="803702" y="3151434"/>
            <a:ext cx="1061000" cy="1214343"/>
            <a:chOff x="1743076" y="2991066"/>
            <a:chExt cx="1414666" cy="1619124"/>
          </a:xfrm>
          <a:gradFill>
            <a:gsLst>
              <a:gs pos="25000">
                <a:schemeClr val="accent2"/>
              </a:gs>
              <a:gs pos="100000">
                <a:schemeClr val="accent1"/>
              </a:gs>
            </a:gsLst>
            <a:lin ang="12600000" scaled="0"/>
          </a:gradFill>
        </p:grpSpPr>
        <p:sp>
          <p:nvSpPr>
            <p:cNvPr id="13" name="Shape 1721"/>
            <p:cNvSpPr/>
            <p:nvPr/>
          </p:nvSpPr>
          <p:spPr>
            <a:xfrm rot="18900000">
              <a:off x="1743076" y="2991066"/>
              <a:ext cx="1414666" cy="1414666"/>
            </a:xfrm>
            <a:prstGeom prst="roundRect">
              <a:avLst>
                <a:gd name="adj" fmla="val 15000"/>
              </a:avLst>
            </a:prstGeom>
            <a:grp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sz="1800">
                <a:latin typeface="微软雅黑" panose="020B0503020204020204" pitchFamily="34" charset="-122"/>
                <a:ea typeface="微软雅黑" panose="020B0503020204020204" pitchFamily="34" charset="-122"/>
              </a:endParaRPr>
            </a:p>
          </p:txBody>
        </p:sp>
        <p:sp>
          <p:nvSpPr>
            <p:cNvPr id="14" name="Shape 1732"/>
            <p:cNvSpPr/>
            <p:nvPr/>
          </p:nvSpPr>
          <p:spPr>
            <a:xfrm rot="18900000">
              <a:off x="1743076" y="3195523"/>
              <a:ext cx="1414666" cy="1414667"/>
            </a:xfrm>
            <a:prstGeom prst="roundRect">
              <a:avLst>
                <a:gd name="adj" fmla="val 15000"/>
              </a:avLst>
            </a:prstGeom>
            <a:grpFill/>
            <a:ln w="508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sz="1800">
                <a:latin typeface="微软雅黑" panose="020B0503020204020204" pitchFamily="34" charset="-122"/>
                <a:ea typeface="微软雅黑" panose="020B0503020204020204" pitchFamily="34" charset="-122"/>
              </a:endParaRPr>
            </a:p>
          </p:txBody>
        </p:sp>
      </p:grpSp>
      <p:sp>
        <p:nvSpPr>
          <p:cNvPr id="15" name="原创设计师QQ598969553      _6"/>
          <p:cNvSpPr txBox="1"/>
          <p:nvPr/>
        </p:nvSpPr>
        <p:spPr>
          <a:xfrm>
            <a:off x="1224280" y="2693670"/>
            <a:ext cx="255905" cy="23812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GB" sz="1600" b="1" dirty="0">
                <a:solidFill>
                  <a:schemeClr val="bg1"/>
                </a:solidFill>
                <a:latin typeface="微软雅黑" panose="020B0503020204020204" pitchFamily="34" charset="-122"/>
                <a:ea typeface="微软雅黑" panose="020B0503020204020204" pitchFamily="34" charset="-122"/>
              </a:rPr>
              <a:t>操</a:t>
            </a:r>
            <a:endParaRPr lang="zh-CN" altLang="en-GB" sz="1600" b="1" dirty="0">
              <a:solidFill>
                <a:schemeClr val="bg1"/>
              </a:solidFill>
              <a:latin typeface="微软雅黑" panose="020B0503020204020204" pitchFamily="34" charset="-122"/>
              <a:ea typeface="微软雅黑" panose="020B0503020204020204" pitchFamily="34" charset="-122"/>
            </a:endParaRPr>
          </a:p>
        </p:txBody>
      </p:sp>
      <p:sp>
        <p:nvSpPr>
          <p:cNvPr id="16" name="原创设计师QQ598969553      _6"/>
          <p:cNvSpPr txBox="1"/>
          <p:nvPr/>
        </p:nvSpPr>
        <p:spPr>
          <a:xfrm>
            <a:off x="1224915" y="3706495"/>
            <a:ext cx="217170" cy="22860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GB" sz="1600" b="1" dirty="0">
                <a:solidFill>
                  <a:schemeClr val="bg1"/>
                </a:solidFill>
                <a:latin typeface="微软雅黑" panose="020B0503020204020204" pitchFamily="34" charset="-122"/>
                <a:ea typeface="微软雅黑" panose="020B0503020204020204" pitchFamily="34" charset="-122"/>
              </a:rPr>
              <a:t>作</a:t>
            </a:r>
            <a:endParaRPr lang="zh-CN" altLang="en-GB" sz="1600" b="1" dirty="0">
              <a:solidFill>
                <a:schemeClr val="bg1"/>
              </a:solidFill>
              <a:latin typeface="微软雅黑" panose="020B0503020204020204" pitchFamily="34" charset="-122"/>
              <a:ea typeface="微软雅黑" panose="020B0503020204020204" pitchFamily="34" charset="-122"/>
            </a:endParaRPr>
          </a:p>
        </p:txBody>
      </p:sp>
      <p:sp>
        <p:nvSpPr>
          <p:cNvPr id="22" name="原创设计师QQ598969553      _6"/>
          <p:cNvSpPr/>
          <p:nvPr/>
        </p:nvSpPr>
        <p:spPr>
          <a:xfrm>
            <a:off x="2643174" y="1071552"/>
            <a:ext cx="1978025" cy="567055"/>
          </a:xfrm>
          <a:prstGeom prst="roundRect">
            <a:avLst/>
          </a:prstGeom>
          <a:solidFill>
            <a:schemeClr val="accent6">
              <a:lumMod val="40000"/>
              <a:lumOff val="60000"/>
            </a:schemeClr>
          </a:solidFill>
          <a:ln w="28575" cap="flat">
            <a:gradFill>
              <a:gsLst>
                <a:gs pos="0">
                  <a:schemeClr val="accent1"/>
                </a:gs>
                <a:gs pos="100000">
                  <a:schemeClr val="accent1">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350">
              <a:solidFill>
                <a:prstClr val="black"/>
              </a:solidFill>
              <a:ea typeface="微软雅黑" panose="020B0503020204020204" pitchFamily="34" charset="-122"/>
            </a:endParaRPr>
          </a:p>
        </p:txBody>
      </p:sp>
      <p:sp>
        <p:nvSpPr>
          <p:cNvPr id="23" name="原创设计师QQ598969553      _14"/>
          <p:cNvSpPr txBox="1"/>
          <p:nvPr/>
        </p:nvSpPr>
        <p:spPr>
          <a:xfrm>
            <a:off x="2795574" y="1201727"/>
            <a:ext cx="1645285" cy="306705"/>
          </a:xfrm>
          <a:prstGeom prst="rect">
            <a:avLst/>
          </a:prstGeom>
          <a:noFill/>
        </p:spPr>
        <p:txBody>
          <a:bodyPr wrap="square" rtlCol="0">
            <a:spAutoFit/>
          </a:bodyPr>
          <a:lstStyle/>
          <a:p>
            <a:pPr algn="ctr"/>
            <a:r>
              <a:rPr lang="en-US" altLang="zh-CN" sz="1400" b="1" dirty="0" smtClean="0">
                <a:solidFill>
                  <a:srgbClr val="FF0000"/>
                </a:solidFill>
                <a:latin typeface="微软雅黑" panose="020B0503020204020204" pitchFamily="34" charset="-122"/>
                <a:ea typeface="微软雅黑" panose="020B0503020204020204" pitchFamily="34" charset="-122"/>
              </a:rPr>
              <a:t>1</a:t>
            </a:r>
            <a:r>
              <a:rPr lang="zh-CN" altLang="en-US" sz="1400" b="1" dirty="0" smtClean="0">
                <a:solidFill>
                  <a:srgbClr val="FF0000"/>
                </a:solidFill>
                <a:latin typeface="微软雅黑" panose="020B0503020204020204" pitchFamily="34" charset="-122"/>
                <a:ea typeface="微软雅黑" panose="020B0503020204020204" pitchFamily="34" charset="-122"/>
              </a:rPr>
              <a:t>、申请录入</a:t>
            </a:r>
            <a:endParaRPr lang="zh-CN" altLang="en-US" sz="1400" b="1" dirty="0">
              <a:solidFill>
                <a:srgbClr val="FF0000"/>
              </a:solidFill>
              <a:latin typeface="微软雅黑" panose="020B0503020204020204" pitchFamily="34" charset="-122"/>
              <a:ea typeface="微软雅黑" panose="020B0503020204020204" pitchFamily="34" charset="-122"/>
            </a:endParaRPr>
          </a:p>
        </p:txBody>
      </p:sp>
      <p:sp>
        <p:nvSpPr>
          <p:cNvPr id="24" name="原创设计师QQ598969553      _6"/>
          <p:cNvSpPr/>
          <p:nvPr/>
        </p:nvSpPr>
        <p:spPr>
          <a:xfrm>
            <a:off x="3714744" y="1928808"/>
            <a:ext cx="1996440" cy="567055"/>
          </a:xfrm>
          <a:prstGeom prst="roundRect">
            <a:avLst/>
          </a:prstGeom>
          <a:solidFill>
            <a:schemeClr val="accent6">
              <a:lumMod val="40000"/>
              <a:lumOff val="60000"/>
            </a:schemeClr>
          </a:solidFill>
          <a:ln w="28575" cap="flat">
            <a:gradFill>
              <a:gsLst>
                <a:gs pos="0">
                  <a:schemeClr val="accent1"/>
                </a:gs>
                <a:gs pos="100000">
                  <a:schemeClr val="accent1">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350">
              <a:solidFill>
                <a:prstClr val="black"/>
              </a:solidFill>
              <a:ea typeface="微软雅黑" panose="020B0503020204020204" pitchFamily="34" charset="-122"/>
            </a:endParaRPr>
          </a:p>
        </p:txBody>
      </p:sp>
      <p:sp>
        <p:nvSpPr>
          <p:cNvPr id="25" name="原创设计师QQ598969553      _14"/>
          <p:cNvSpPr txBox="1"/>
          <p:nvPr/>
        </p:nvSpPr>
        <p:spPr>
          <a:xfrm>
            <a:off x="3656959" y="2058983"/>
            <a:ext cx="1939925" cy="306705"/>
          </a:xfrm>
          <a:prstGeom prst="rect">
            <a:avLst/>
          </a:prstGeom>
          <a:noFill/>
        </p:spPr>
        <p:txBody>
          <a:bodyPr wrap="square" rtlCol="0">
            <a:spAutoFit/>
          </a:bodyPr>
          <a:lstStyle/>
          <a:p>
            <a:pPr algn="ctr"/>
            <a:r>
              <a:rPr lang="en-US" altLang="zh-CN" sz="1400" b="1" dirty="0" smtClean="0">
                <a:solidFill>
                  <a:srgbClr val="FF0000"/>
                </a:solidFill>
                <a:latin typeface="微软雅黑" panose="020B0503020204020204" pitchFamily="34" charset="-122"/>
                <a:ea typeface="微软雅黑" panose="020B0503020204020204" pitchFamily="34" charset="-122"/>
              </a:rPr>
              <a:t>3</a:t>
            </a:r>
            <a:r>
              <a:rPr lang="zh-CN" altLang="en-US" sz="1400" b="1" dirty="0" smtClean="0">
                <a:solidFill>
                  <a:srgbClr val="FF0000"/>
                </a:solidFill>
                <a:latin typeface="微软雅黑" panose="020B0503020204020204" pitchFamily="34" charset="-122"/>
                <a:ea typeface="微软雅黑" panose="020B0503020204020204" pitchFamily="34" charset="-122"/>
              </a:rPr>
              <a:t>、</a:t>
            </a:r>
            <a:r>
              <a:rPr lang="zh-CN" altLang="en-US" sz="1400" b="1" dirty="0">
                <a:solidFill>
                  <a:srgbClr val="FF0000"/>
                </a:solidFill>
                <a:latin typeface="微软雅黑" panose="020B0503020204020204" pitchFamily="34" charset="-122"/>
                <a:ea typeface="微软雅黑" panose="020B0503020204020204" pitchFamily="34" charset="-122"/>
              </a:rPr>
              <a:t>生成资金申请表</a:t>
            </a:r>
            <a:endParaRPr lang="zh-CN" altLang="en-US" sz="1400" b="1" dirty="0">
              <a:solidFill>
                <a:srgbClr val="FF0000"/>
              </a:solidFill>
              <a:latin typeface="微软雅黑" panose="020B0503020204020204" pitchFamily="34" charset="-122"/>
              <a:ea typeface="微软雅黑" panose="020B0503020204020204" pitchFamily="34" charset="-122"/>
            </a:endParaRPr>
          </a:p>
        </p:txBody>
      </p:sp>
      <p:sp>
        <p:nvSpPr>
          <p:cNvPr id="26" name="原创设计师QQ598969553      _6"/>
          <p:cNvSpPr/>
          <p:nvPr/>
        </p:nvSpPr>
        <p:spPr>
          <a:xfrm>
            <a:off x="3786182" y="2714626"/>
            <a:ext cx="1928826" cy="567055"/>
          </a:xfrm>
          <a:prstGeom prst="roundRect">
            <a:avLst/>
          </a:prstGeom>
          <a:solidFill>
            <a:schemeClr val="accent6">
              <a:lumMod val="40000"/>
              <a:lumOff val="60000"/>
            </a:schemeClr>
          </a:solidFill>
          <a:ln w="28575" cap="flat">
            <a:gradFill>
              <a:gsLst>
                <a:gs pos="0">
                  <a:schemeClr val="accent1"/>
                </a:gs>
                <a:gs pos="100000">
                  <a:schemeClr val="accent1">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350">
              <a:solidFill>
                <a:prstClr val="black"/>
              </a:solidFill>
              <a:ea typeface="微软雅黑" panose="020B0503020204020204" pitchFamily="34" charset="-122"/>
            </a:endParaRPr>
          </a:p>
        </p:txBody>
      </p:sp>
      <p:sp>
        <p:nvSpPr>
          <p:cNvPr id="27" name="原创设计师QQ598969553      _14"/>
          <p:cNvSpPr txBox="1"/>
          <p:nvPr/>
        </p:nvSpPr>
        <p:spPr>
          <a:xfrm>
            <a:off x="3858190" y="2858642"/>
            <a:ext cx="1609582" cy="306705"/>
          </a:xfrm>
          <a:prstGeom prst="rect">
            <a:avLst/>
          </a:prstGeom>
          <a:noFill/>
        </p:spPr>
        <p:txBody>
          <a:bodyPr wrap="square" rtlCol="0">
            <a:spAutoFit/>
          </a:bodyPr>
          <a:lstStyle/>
          <a:p>
            <a:pPr algn="ctr"/>
            <a:r>
              <a:rPr lang="en-US" altLang="zh-CN" sz="1400" b="1" dirty="0" smtClean="0">
                <a:solidFill>
                  <a:srgbClr val="FF0000"/>
                </a:solidFill>
                <a:latin typeface="微软雅黑" panose="020B0503020204020204" pitchFamily="34" charset="-122"/>
                <a:ea typeface="微软雅黑" panose="020B0503020204020204" pitchFamily="34" charset="-122"/>
              </a:rPr>
              <a:t>4</a:t>
            </a:r>
            <a:r>
              <a:rPr lang="zh-CN" altLang="en-US" sz="1400" b="1" dirty="0" smtClean="0">
                <a:solidFill>
                  <a:srgbClr val="FF0000"/>
                </a:solidFill>
                <a:latin typeface="微软雅黑" panose="020B0503020204020204" pitchFamily="34" charset="-122"/>
                <a:ea typeface="微软雅黑" panose="020B0503020204020204" pitchFamily="34" charset="-122"/>
              </a:rPr>
              <a:t>、购机核实</a:t>
            </a:r>
            <a:endParaRPr lang="zh-CN" altLang="en-US" sz="1400" b="1" dirty="0">
              <a:solidFill>
                <a:srgbClr val="FF0000"/>
              </a:solidFill>
              <a:latin typeface="微软雅黑" panose="020B0503020204020204" pitchFamily="34" charset="-122"/>
              <a:ea typeface="微软雅黑" panose="020B0503020204020204" pitchFamily="34" charset="-122"/>
            </a:endParaRPr>
          </a:p>
        </p:txBody>
      </p:sp>
      <p:sp>
        <p:nvSpPr>
          <p:cNvPr id="28" name="原创设计师QQ598969553      _6"/>
          <p:cNvSpPr/>
          <p:nvPr/>
        </p:nvSpPr>
        <p:spPr>
          <a:xfrm>
            <a:off x="3786182" y="3571882"/>
            <a:ext cx="1928826" cy="546735"/>
          </a:xfrm>
          <a:prstGeom prst="roundRect">
            <a:avLst/>
          </a:prstGeom>
          <a:solidFill>
            <a:schemeClr val="accent6">
              <a:lumMod val="40000"/>
              <a:lumOff val="60000"/>
            </a:schemeClr>
          </a:solidFill>
          <a:ln w="28575" cap="flat">
            <a:gradFill>
              <a:gsLst>
                <a:gs pos="0">
                  <a:schemeClr val="accent1"/>
                </a:gs>
                <a:gs pos="100000">
                  <a:schemeClr val="accent1">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350">
              <a:solidFill>
                <a:prstClr val="black"/>
              </a:solidFill>
              <a:ea typeface="微软雅黑" panose="020B0503020204020204" pitchFamily="34" charset="-122"/>
            </a:endParaRPr>
          </a:p>
        </p:txBody>
      </p:sp>
      <p:sp>
        <p:nvSpPr>
          <p:cNvPr id="29" name="原创设计师QQ598969553      _14"/>
          <p:cNvSpPr txBox="1"/>
          <p:nvPr/>
        </p:nvSpPr>
        <p:spPr>
          <a:xfrm>
            <a:off x="4071934" y="3714758"/>
            <a:ext cx="1322070" cy="306705"/>
          </a:xfrm>
          <a:prstGeom prst="rect">
            <a:avLst/>
          </a:prstGeom>
          <a:noFill/>
        </p:spPr>
        <p:txBody>
          <a:bodyPr wrap="square" rtlCol="0">
            <a:spAutoFit/>
          </a:bodyPr>
          <a:lstStyle/>
          <a:p>
            <a:pPr algn="ctr"/>
            <a:r>
              <a:rPr lang="en-US" altLang="zh-CN" sz="1400" b="1" dirty="0" smtClean="0">
                <a:solidFill>
                  <a:srgbClr val="FF0000"/>
                </a:solidFill>
                <a:latin typeface="微软雅黑" panose="020B0503020204020204" pitchFamily="34" charset="-122"/>
                <a:ea typeface="微软雅黑" panose="020B0503020204020204" pitchFamily="34" charset="-122"/>
              </a:rPr>
              <a:t>5</a:t>
            </a:r>
            <a:r>
              <a:rPr lang="zh-CN" altLang="en-US" sz="1400" b="1" dirty="0" smtClean="0">
                <a:solidFill>
                  <a:srgbClr val="FF0000"/>
                </a:solidFill>
                <a:latin typeface="微软雅黑" panose="020B0503020204020204" pitchFamily="34" charset="-122"/>
                <a:ea typeface="微软雅黑" panose="020B0503020204020204" pitchFamily="34" charset="-122"/>
              </a:rPr>
              <a:t>、</a:t>
            </a:r>
            <a:r>
              <a:rPr lang="zh-CN" altLang="en-US" sz="1400" b="1" dirty="0">
                <a:solidFill>
                  <a:srgbClr val="FF0000"/>
                </a:solidFill>
                <a:latin typeface="微软雅黑" panose="020B0503020204020204" pitchFamily="34" charset="-122"/>
                <a:ea typeface="微软雅黑" panose="020B0503020204020204" pitchFamily="34" charset="-122"/>
              </a:rPr>
              <a:t>申请结算</a:t>
            </a:r>
            <a:endParaRPr lang="zh-CN" altLang="en-US" sz="1400" b="1" dirty="0">
              <a:solidFill>
                <a:srgbClr val="FF0000"/>
              </a:solidFill>
              <a:latin typeface="微软雅黑" panose="020B0503020204020204" pitchFamily="34" charset="-122"/>
              <a:ea typeface="微软雅黑" panose="020B0503020204020204" pitchFamily="34" charset="-122"/>
            </a:endParaRPr>
          </a:p>
        </p:txBody>
      </p:sp>
      <p:sp>
        <p:nvSpPr>
          <p:cNvPr id="32" name="原创设计师QQ598969553      _6"/>
          <p:cNvSpPr/>
          <p:nvPr/>
        </p:nvSpPr>
        <p:spPr>
          <a:xfrm>
            <a:off x="3786182" y="4429138"/>
            <a:ext cx="1928826" cy="546735"/>
          </a:xfrm>
          <a:prstGeom prst="roundRect">
            <a:avLst/>
          </a:prstGeom>
          <a:solidFill>
            <a:schemeClr val="accent6">
              <a:lumMod val="40000"/>
              <a:lumOff val="60000"/>
            </a:schemeClr>
          </a:solidFill>
          <a:ln w="28575" cap="flat">
            <a:gradFill>
              <a:gsLst>
                <a:gs pos="0">
                  <a:schemeClr val="accent1"/>
                </a:gs>
                <a:gs pos="100000">
                  <a:schemeClr val="accent1">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350">
              <a:solidFill>
                <a:prstClr val="black"/>
              </a:solidFill>
              <a:ea typeface="微软雅黑" panose="020B0503020204020204" pitchFamily="34" charset="-122"/>
            </a:endParaRPr>
          </a:p>
        </p:txBody>
      </p:sp>
      <p:sp>
        <p:nvSpPr>
          <p:cNvPr id="33" name="原创设计师QQ598969553      _14"/>
          <p:cNvSpPr txBox="1"/>
          <p:nvPr/>
        </p:nvSpPr>
        <p:spPr>
          <a:xfrm>
            <a:off x="3930198" y="4573154"/>
            <a:ext cx="1607266" cy="307777"/>
          </a:xfrm>
          <a:prstGeom prst="rect">
            <a:avLst/>
          </a:prstGeom>
          <a:noFill/>
        </p:spPr>
        <p:txBody>
          <a:bodyPr wrap="square" rtlCol="0">
            <a:spAutoFit/>
          </a:bodyPr>
          <a:lstStyle/>
          <a:p>
            <a:pPr algn="ctr"/>
            <a:r>
              <a:rPr lang="en-US" altLang="zh-CN" sz="1400" b="1" dirty="0" smtClean="0">
                <a:solidFill>
                  <a:srgbClr val="FF0000"/>
                </a:solidFill>
                <a:latin typeface="微软雅黑" panose="020B0503020204020204" pitchFamily="34" charset="-122"/>
                <a:ea typeface="微软雅黑" panose="020B0503020204020204" pitchFamily="34" charset="-122"/>
              </a:rPr>
              <a:t>6</a:t>
            </a:r>
            <a:r>
              <a:rPr lang="zh-CN" altLang="en-US" sz="1400" b="1" dirty="0" smtClean="0">
                <a:solidFill>
                  <a:srgbClr val="FF0000"/>
                </a:solidFill>
                <a:latin typeface="微软雅黑" panose="020B0503020204020204" pitchFamily="34" charset="-122"/>
                <a:ea typeface="微软雅黑" panose="020B0503020204020204" pitchFamily="34" charset="-122"/>
              </a:rPr>
              <a:t>、结算查询</a:t>
            </a:r>
            <a:endParaRPr lang="zh-CN" altLang="en-US" sz="1400" b="1" dirty="0">
              <a:solidFill>
                <a:srgbClr val="FF0000"/>
              </a:solidFill>
              <a:latin typeface="微软雅黑" panose="020B0503020204020204" pitchFamily="34" charset="-122"/>
              <a:ea typeface="微软雅黑" panose="020B0503020204020204" pitchFamily="34" charset="-122"/>
            </a:endParaRPr>
          </a:p>
        </p:txBody>
      </p:sp>
      <p:sp>
        <p:nvSpPr>
          <p:cNvPr id="31" name="原创设计师QQ598969553      _6"/>
          <p:cNvSpPr/>
          <p:nvPr/>
        </p:nvSpPr>
        <p:spPr>
          <a:xfrm>
            <a:off x="5072066" y="1071552"/>
            <a:ext cx="1978025" cy="567055"/>
          </a:xfrm>
          <a:prstGeom prst="roundRect">
            <a:avLst/>
          </a:prstGeom>
          <a:solidFill>
            <a:schemeClr val="accent6">
              <a:lumMod val="40000"/>
              <a:lumOff val="60000"/>
            </a:schemeClr>
          </a:solidFill>
          <a:ln w="28575" cap="flat">
            <a:gradFill>
              <a:gsLst>
                <a:gs pos="0">
                  <a:schemeClr val="accent1"/>
                </a:gs>
                <a:gs pos="100000">
                  <a:schemeClr val="accent1">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350">
              <a:solidFill>
                <a:prstClr val="black"/>
              </a:solidFill>
              <a:ea typeface="微软雅黑" panose="020B0503020204020204" pitchFamily="34" charset="-122"/>
            </a:endParaRPr>
          </a:p>
        </p:txBody>
      </p:sp>
      <p:sp>
        <p:nvSpPr>
          <p:cNvPr id="34" name="原创设计师QQ598969553      _14"/>
          <p:cNvSpPr txBox="1"/>
          <p:nvPr/>
        </p:nvSpPr>
        <p:spPr>
          <a:xfrm>
            <a:off x="5224466" y="1201727"/>
            <a:ext cx="1645285" cy="307777"/>
          </a:xfrm>
          <a:prstGeom prst="rect">
            <a:avLst/>
          </a:prstGeom>
          <a:noFill/>
        </p:spPr>
        <p:txBody>
          <a:bodyPr wrap="square" rtlCol="0">
            <a:spAutoFit/>
          </a:bodyPr>
          <a:lstStyle/>
          <a:p>
            <a:pPr algn="ctr"/>
            <a:r>
              <a:rPr lang="en-US" altLang="zh-CN" sz="1400" b="1" dirty="0" smtClean="0">
                <a:solidFill>
                  <a:srgbClr val="FF0000"/>
                </a:solidFill>
                <a:latin typeface="微软雅黑" panose="020B0503020204020204" pitchFamily="34" charset="-122"/>
                <a:ea typeface="微软雅黑" panose="020B0503020204020204" pitchFamily="34" charset="-122"/>
              </a:rPr>
              <a:t>2</a:t>
            </a:r>
            <a:r>
              <a:rPr lang="zh-CN" altLang="en-US" sz="1400" b="1" smtClean="0">
                <a:solidFill>
                  <a:srgbClr val="FF0000"/>
                </a:solidFill>
                <a:latin typeface="微软雅黑" panose="020B0503020204020204" pitchFamily="34" charset="-122"/>
                <a:ea typeface="微软雅黑" panose="020B0503020204020204" pitchFamily="34" charset="-122"/>
              </a:rPr>
              <a:t>、企业供货查询</a:t>
            </a:r>
            <a:endParaRPr lang="zh-CN" altLang="en-US" sz="1400" b="1" dirty="0">
              <a:solidFill>
                <a:srgbClr val="FF0000"/>
              </a:solidFill>
              <a:latin typeface="微软雅黑" panose="020B0503020204020204" pitchFamily="34" charset="-122"/>
              <a:ea typeface="微软雅黑" panose="020B0503020204020204" pitchFamily="34" charset="-122"/>
            </a:endParaRPr>
          </a:p>
        </p:txBody>
      </p:sp>
      <p:sp>
        <p:nvSpPr>
          <p:cNvPr id="4" name="页脚占位符 3"/>
          <p:cNvSpPr>
            <a:spLocks noGrp="1"/>
          </p:cNvSpPr>
          <p:nvPr>
            <p:ph type="ftr" sz="quarter" idx="11"/>
          </p:nvPr>
        </p:nvSpPr>
        <p:spPr/>
        <p:txBody>
          <a:bodyPr/>
          <a:p>
            <a:pPr algn="ctr"/>
            <a:r>
              <a:rPr lang="zh-CN" altLang="en-US" smtClean="0"/>
              <a:t>达川区农机推广站</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cBhvr>
                                    </p:anim>
                                  </p:childTnLst>
                                </p:cTn>
                              </p:par>
                              <p:par>
                                <p:cTn id="8" presetID="24"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to="" calcmode="lin" valueType="num">
                                      <p:cBhvr>
                                        <p:cTn id="10" dur="1" fill="hold"/>
                                        <p:tgtEl>
                                          <p:spTgt spid="8"/>
                                        </p:tgtEl>
                                      </p:cBhvr>
                                    </p:anim>
                                  </p:childTnLst>
                                </p:cTn>
                              </p:par>
                              <p:par>
                                <p:cTn id="11" presetID="24"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to="" calcmode="lin" valueType="num">
                                      <p:cBhvr>
                                        <p:cTn id="13" dur="1" fill="hold"/>
                                        <p:tgtEl>
                                          <p:spTgt spid="9"/>
                                        </p:tgtEl>
                                      </p:cBhvr>
                                    </p:anim>
                                  </p:childTnLst>
                                </p:cTn>
                              </p:par>
                              <p:par>
                                <p:cTn id="14" presetID="24"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to="" calcmode="lin" valueType="num">
                                      <p:cBhvr>
                                        <p:cTn id="16" dur="1" fill="hold"/>
                                        <p:tgtEl>
                                          <p:spTgt spid="15"/>
                                        </p:tgtEl>
                                      </p:cBhvr>
                                    </p:anim>
                                  </p:childTnLst>
                                </p:cTn>
                              </p:par>
                              <p:par>
                                <p:cTn id="17" presetID="24"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to="" calcmode="lin" valueType="num">
                                      <p:cBhvr>
                                        <p:cTn id="19" dur="1" fill="hold"/>
                                        <p:tgtEl>
                                          <p:spTgt spid="12"/>
                                        </p:tgtEl>
                                      </p:cBhvr>
                                    </p:anim>
                                  </p:childTnLst>
                                </p:cTn>
                              </p:par>
                              <p:par>
                                <p:cTn id="20" presetID="24"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to="" calcmode="lin" valueType="num">
                                      <p:cBhvr>
                                        <p:cTn id="22" dur="1" fill="hold"/>
                                        <p:tgtEl>
                                          <p:spTgt spid="16"/>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 to="" calcmode="lin" valueType="num">
                                      <p:cBhvr>
                                        <p:cTn id="27" dur="1" fill="hold"/>
                                        <p:tgtEl>
                                          <p:spTgt spid="22"/>
                                        </p:tgtEl>
                                      </p:cBhvr>
                                    </p:anim>
                                  </p:childTnLst>
                                </p:cTn>
                              </p:par>
                              <p:par>
                                <p:cTn id="28" presetID="24"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 to="" calcmode="lin" valueType="num">
                                      <p:cBhvr>
                                        <p:cTn id="30" dur="1" fill="hold"/>
                                        <p:tgtEl>
                                          <p:spTgt spid="23"/>
                                        </p:tgtEl>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 to="" calcmode="lin" valueType="num">
                                      <p:cBhvr>
                                        <p:cTn id="35" dur="1" fill="hold"/>
                                        <p:tgtEl>
                                          <p:spTgt spid="31"/>
                                        </p:tgtEl>
                                      </p:cBhvr>
                                    </p:anim>
                                  </p:childTnLst>
                                </p:cTn>
                              </p:par>
                              <p:par>
                                <p:cTn id="36" presetID="24" presetClass="entr" presetSubtype="0"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 to="" calcmode="lin" valueType="num">
                                      <p:cBhvr>
                                        <p:cTn id="38" dur="1" fill="hold"/>
                                        <p:tgtEl>
                                          <p:spTgt spid="34"/>
                                        </p:tgtEl>
                                      </p:cBhvr>
                                    </p:anim>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 to="" calcmode="lin" valueType="num">
                                      <p:cBhvr>
                                        <p:cTn id="43" dur="1" fill="hold"/>
                                        <p:tgtEl>
                                          <p:spTgt spid="24"/>
                                        </p:tgtEl>
                                      </p:cBhvr>
                                    </p:anim>
                                  </p:childTnLst>
                                </p:cTn>
                              </p:par>
                              <p:par>
                                <p:cTn id="44" presetID="24" presetClass="entr" presetSubtype="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 to="" calcmode="lin" valueType="num">
                                      <p:cBhvr>
                                        <p:cTn id="46" dur="1" fill="hold"/>
                                        <p:tgtEl>
                                          <p:spTgt spid="25"/>
                                        </p:tgtEl>
                                      </p:cBhvr>
                                    </p:anim>
                                  </p:childTnLst>
                                </p:cTn>
                              </p:par>
                            </p:childTnLst>
                          </p:cTn>
                        </p:par>
                      </p:childTnLst>
                    </p:cTn>
                  </p:par>
                  <p:par>
                    <p:cTn id="47" fill="hold">
                      <p:stCondLst>
                        <p:cond delay="indefinite"/>
                      </p:stCondLst>
                      <p:childTnLst>
                        <p:par>
                          <p:cTn id="48" fill="hold">
                            <p:stCondLst>
                              <p:cond delay="0"/>
                            </p:stCondLst>
                            <p:childTnLst>
                              <p:par>
                                <p:cTn id="49" presetID="24"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 to="" calcmode="lin" valueType="num">
                                      <p:cBhvr>
                                        <p:cTn id="51" dur="1" fill="hold"/>
                                        <p:tgtEl>
                                          <p:spTgt spid="27"/>
                                        </p:tgtEl>
                                      </p:cBhvr>
                                    </p:anim>
                                  </p:childTnLst>
                                </p:cTn>
                              </p:par>
                              <p:par>
                                <p:cTn id="52" presetID="24" presetClass="entr" presetSubtype="0"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to="" calcmode="lin" valueType="num">
                                      <p:cBhvr>
                                        <p:cTn id="54" dur="1" fill="hold"/>
                                        <p:tgtEl>
                                          <p:spTgt spid="26"/>
                                        </p:tgtEl>
                                      </p:cBhvr>
                                    </p:anim>
                                  </p:childTnLst>
                                </p:cTn>
                              </p:par>
                            </p:childTnLst>
                          </p:cTn>
                        </p:par>
                      </p:childTnLst>
                    </p:cTn>
                  </p:par>
                  <p:par>
                    <p:cTn id="55" fill="hold">
                      <p:stCondLst>
                        <p:cond delay="indefinite"/>
                      </p:stCondLst>
                      <p:childTnLst>
                        <p:par>
                          <p:cTn id="56" fill="hold">
                            <p:stCondLst>
                              <p:cond delay="0"/>
                            </p:stCondLst>
                            <p:childTnLst>
                              <p:par>
                                <p:cTn id="57" presetID="24"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anim to="" calcmode="lin" valueType="num">
                                      <p:cBhvr>
                                        <p:cTn id="59" dur="1" fill="hold"/>
                                        <p:tgtEl>
                                          <p:spTgt spid="29"/>
                                        </p:tgtEl>
                                      </p:cBhvr>
                                    </p:anim>
                                  </p:childTnLst>
                                </p:cTn>
                              </p:par>
                              <p:par>
                                <p:cTn id="60" presetID="24" presetClass="entr" presetSubtype="0"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 to="" calcmode="lin" valueType="num">
                                      <p:cBhvr>
                                        <p:cTn id="62" dur="1" fill="hold"/>
                                        <p:tgtEl>
                                          <p:spTgt spid="28"/>
                                        </p:tgtEl>
                                      </p:cBhvr>
                                    </p:anim>
                                  </p:childTnLst>
                                </p:cTn>
                              </p:par>
                            </p:childTnLst>
                          </p:cTn>
                        </p:par>
                      </p:childTnLst>
                    </p:cTn>
                  </p:par>
                  <p:par>
                    <p:cTn id="63" fill="hold">
                      <p:stCondLst>
                        <p:cond delay="indefinite"/>
                      </p:stCondLst>
                      <p:childTnLst>
                        <p:par>
                          <p:cTn id="64" fill="hold">
                            <p:stCondLst>
                              <p:cond delay="0"/>
                            </p:stCondLst>
                            <p:childTnLst>
                              <p:par>
                                <p:cTn id="65" presetID="24" presetClass="entr" presetSubtype="0"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 to="" calcmode="lin" valueType="num">
                                      <p:cBhvr>
                                        <p:cTn id="67" dur="1" fill="hold"/>
                                        <p:tgtEl>
                                          <p:spTgt spid="32"/>
                                        </p:tgtEl>
                                      </p:cBhvr>
                                    </p:anim>
                                  </p:childTnLst>
                                </p:cTn>
                              </p:par>
                              <p:par>
                                <p:cTn id="68" presetID="24" presetClass="entr" presetSubtype="0"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 to="" calcmode="lin" valueType="num">
                                      <p:cBhvr>
                                        <p:cTn id="70" dur="1" fill="hold"/>
                                        <p:tgtEl>
                                          <p:spTgt spid="3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5" grpId="0"/>
      <p:bldP spid="16" grpId="0"/>
      <p:bldP spid="22" grpId="0" bldLvl="0" animBg="1"/>
      <p:bldP spid="23" grpId="0"/>
      <p:bldP spid="24" grpId="0" bldLvl="0" animBg="1"/>
      <p:bldP spid="25" grpId="0"/>
      <p:bldP spid="26" grpId="0" bldLvl="0" animBg="1"/>
      <p:bldP spid="27" grpId="0"/>
      <p:bldP spid="28" grpId="0" bldLvl="0" animBg="1"/>
      <p:bldP spid="29" grpId="0"/>
      <p:bldP spid="32" grpId="0" bldLvl="0" animBg="1"/>
      <p:bldP spid="33" grpId="0"/>
      <p:bldP spid="31" grpId="0" bldLvl="0" animBg="1"/>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0034" y="285734"/>
            <a:ext cx="2011680" cy="368300"/>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rPr>
              <a:t>区乡操作主要功能</a:t>
            </a:r>
            <a:endParaRPr lang="zh-CN" altLang="en-US" dirty="0"/>
          </a:p>
        </p:txBody>
      </p:sp>
      <p:pic>
        <p:nvPicPr>
          <p:cNvPr id="10242"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475740" y="1479550"/>
            <a:ext cx="6831965" cy="3366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395536" y="759122"/>
            <a:ext cx="4506362" cy="732508"/>
          </a:xfrm>
          <a:prstGeom prst="rect">
            <a:avLst/>
          </a:prstGeom>
        </p:spPr>
        <p:txBody>
          <a:bodyPr wrap="none">
            <a:spAutoFit/>
          </a:bodyPr>
          <a:lstStyle/>
          <a:p>
            <a:pPr marL="342900" indent="-342900" eaLnBrk="0" hangingPunct="0">
              <a:spcBef>
                <a:spcPct val="20000"/>
              </a:spcBef>
              <a:buClr>
                <a:schemeClr val="tx1"/>
              </a:buClr>
              <a:buFont typeface="Wingdings" panose="05000000000000000000" pitchFamily="2" charset="2"/>
              <a:buChar char="u"/>
              <a:defRPr/>
            </a:pPr>
            <a:r>
              <a:rPr lang="zh-CN" altLang="en-US" sz="2000" b="1" dirty="0"/>
              <a:t>申请</a:t>
            </a:r>
            <a:r>
              <a:rPr lang="zh-CN" altLang="en-US" sz="2000" b="1" dirty="0" smtClean="0"/>
              <a:t>录入（方式一）</a:t>
            </a:r>
            <a:endParaRPr lang="en-US" altLang="zh-CN" sz="2000" b="1" dirty="0" smtClean="0"/>
          </a:p>
          <a:p>
            <a:pPr eaLnBrk="0" hangingPunct="0">
              <a:spcBef>
                <a:spcPct val="20000"/>
              </a:spcBef>
              <a:buClr>
                <a:schemeClr val="tx1"/>
              </a:buClr>
              <a:defRPr/>
            </a:pPr>
            <a:r>
              <a:rPr lang="zh-CN" altLang="en-US" b="1" dirty="0" smtClean="0"/>
              <a:t>       录入</a:t>
            </a:r>
            <a:r>
              <a:rPr lang="zh-CN" altLang="en-US" b="1" dirty="0"/>
              <a:t>购机者的基本信息和购机补贴信息</a:t>
            </a:r>
            <a:endParaRPr lang="zh-CN" altLang="en-US" b="1" dirty="0"/>
          </a:p>
        </p:txBody>
      </p:sp>
      <p:sp>
        <p:nvSpPr>
          <p:cNvPr id="3" name="页脚占位符 2"/>
          <p:cNvSpPr>
            <a:spLocks noGrp="1"/>
          </p:cNvSpPr>
          <p:nvPr>
            <p:ph type="ftr" sz="quarter" idx="11"/>
          </p:nvPr>
        </p:nvSpPr>
        <p:spPr>
          <a:xfrm>
            <a:off x="6831965" y="4728845"/>
            <a:ext cx="1778635" cy="357505"/>
          </a:xfrm>
        </p:spPr>
        <p:txBody>
          <a:bodyPr/>
          <a:p>
            <a:pPr algn="ctr"/>
            <a:r>
              <a:rPr lang="zh-CN" altLang="en-US" smtClean="0"/>
              <a:t>达川区农机推广站</a:t>
            </a:r>
            <a:endParaRPr lang="zh-CN"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页脚占位符 3"/>
          <p:cNvSpPr>
            <a:spLocks noGrp="1"/>
          </p:cNvSpPr>
          <p:nvPr>
            <p:ph type="ftr" sz="quarter" idx="11"/>
          </p:nvPr>
        </p:nvSpPr>
        <p:spPr/>
        <p:txBody>
          <a:bodyPr/>
          <a:p>
            <a:r>
              <a:rPr lang="zh-CN" altLang="en-US" smtClean="0"/>
              <a:t>达川区农机推广站</a:t>
            </a:r>
            <a:endParaRPr lang="zh-CN" altLang="en-US"/>
          </a:p>
        </p:txBody>
      </p:sp>
      <p:sp>
        <p:nvSpPr>
          <p:cNvPr id="5" name="椭圆 4"/>
          <p:cNvSpPr/>
          <p:nvPr/>
        </p:nvSpPr>
        <p:spPr>
          <a:xfrm>
            <a:off x="1647190" y="1254760"/>
            <a:ext cx="6591300" cy="18059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600" b="1"/>
              <a:t>第一部分 </a:t>
            </a:r>
            <a:endParaRPr lang="zh-CN" altLang="en-US" sz="3600" b="1"/>
          </a:p>
          <a:p>
            <a:pPr algn="ctr"/>
            <a:r>
              <a:rPr lang="zh-CN" altLang="en-US" sz="3600" b="1"/>
              <a:t>系统登录</a:t>
            </a:r>
            <a:r>
              <a:rPr lang="zh-CN" altLang="en-US" sz="3600" b="1">
                <a:sym typeface="+mn-ea"/>
              </a:rPr>
              <a:t>以及</a:t>
            </a:r>
            <a:r>
              <a:rPr lang="zh-CN" altLang="en-US" sz="3600" b="1">
                <a:sym typeface="+mn-ea"/>
              </a:rPr>
              <a:t>功能</a:t>
            </a:r>
            <a:endParaRPr lang="zh-CN" altLang="en-US" sz="3600" b="1">
              <a:sym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14300" y="891540"/>
            <a:ext cx="8496935" cy="404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500034" y="285734"/>
            <a:ext cx="2011680" cy="368300"/>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rPr>
              <a:t>区乡操作主要功能</a:t>
            </a:r>
            <a:endParaRPr lang="zh-CN" altLang="en-US" dirty="0"/>
          </a:p>
        </p:txBody>
      </p:sp>
      <p:sp>
        <p:nvSpPr>
          <p:cNvPr id="4" name="矩形 3"/>
          <p:cNvSpPr/>
          <p:nvPr/>
        </p:nvSpPr>
        <p:spPr>
          <a:xfrm>
            <a:off x="264795" y="2861945"/>
            <a:ext cx="965835" cy="1866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t>建议上传人机合影和铭牌照</a:t>
            </a:r>
            <a:r>
              <a:rPr lang="zh-CN" altLang="en-US"/>
              <a:t>片，</a:t>
            </a:r>
            <a:r>
              <a:rPr lang="zh-CN" altLang="en-US" sz="1200">
                <a:solidFill>
                  <a:srgbClr val="FF0000"/>
                </a:solidFill>
              </a:rPr>
              <a:t>严禁上传身份证及一卡通照片信息</a:t>
            </a:r>
            <a:endParaRPr lang="zh-CN" altLang="en-US" sz="1200">
              <a:solidFill>
                <a:srgbClr val="FF0000"/>
              </a:solidFill>
            </a:endParaRPr>
          </a:p>
        </p:txBody>
      </p:sp>
      <p:cxnSp>
        <p:nvCxnSpPr>
          <p:cNvPr id="5" name="直接箭头连接符 4"/>
          <p:cNvCxnSpPr/>
          <p:nvPr/>
        </p:nvCxnSpPr>
        <p:spPr>
          <a:xfrm flipV="1">
            <a:off x="1547495" y="3795395"/>
            <a:ext cx="1008380" cy="723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页脚占位符 5"/>
          <p:cNvSpPr>
            <a:spLocks noGrp="1"/>
          </p:cNvSpPr>
          <p:nvPr>
            <p:ph type="ftr" sz="quarter" idx="11"/>
          </p:nvPr>
        </p:nvSpPr>
        <p:spPr/>
        <p:txBody>
          <a:bodyPr/>
          <a:p>
            <a:pPr algn="ctr"/>
            <a:r>
              <a:rPr lang="zh-CN" altLang="en-US" smtClean="0"/>
              <a:t>达川区农机推广站</a:t>
            </a:r>
            <a:endParaRPr lang="zh-CN" altLang="en-US"/>
          </a:p>
        </p:txBody>
      </p:sp>
      <p:sp>
        <p:nvSpPr>
          <p:cNvPr id="7" name="矩形 6"/>
          <p:cNvSpPr/>
          <p:nvPr/>
        </p:nvSpPr>
        <p:spPr>
          <a:xfrm>
            <a:off x="7113270" y="2787650"/>
            <a:ext cx="1497965" cy="360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900" b="1">
                <a:solidFill>
                  <a:schemeClr val="tx1"/>
                </a:solidFill>
              </a:rPr>
              <a:t>现阶段我们没有省级补贴，这个不点，有省补才点</a:t>
            </a:r>
            <a:endParaRPr lang="zh-CN" altLang="en-US" sz="900" b="1">
              <a:solidFill>
                <a:schemeClr val="tx1"/>
              </a:solidFill>
            </a:endParaRPr>
          </a:p>
        </p:txBody>
      </p:sp>
      <p:cxnSp>
        <p:nvCxnSpPr>
          <p:cNvPr id="9" name="直接箭头连接符 8"/>
          <p:cNvCxnSpPr>
            <a:stCxn id="7" idx="1"/>
          </p:cNvCxnSpPr>
          <p:nvPr/>
        </p:nvCxnSpPr>
        <p:spPr>
          <a:xfrm flipH="1" flipV="1">
            <a:off x="6516370" y="2859405"/>
            <a:ext cx="596900" cy="1085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圆角矩形 7"/>
          <p:cNvSpPr/>
          <p:nvPr/>
        </p:nvSpPr>
        <p:spPr>
          <a:xfrm>
            <a:off x="499745" y="1287145"/>
            <a:ext cx="730885" cy="12846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a:t>补贴额是定额的，系统自动生成</a:t>
            </a:r>
            <a:endParaRPr lang="zh-CN" altLang="en-US" sz="1200"/>
          </a:p>
        </p:txBody>
      </p:sp>
      <p:cxnSp>
        <p:nvCxnSpPr>
          <p:cNvPr id="10" name="直接箭头连接符 9"/>
          <p:cNvCxnSpPr>
            <a:stCxn id="8" idx="3"/>
          </p:cNvCxnSpPr>
          <p:nvPr/>
        </p:nvCxnSpPr>
        <p:spPr>
          <a:xfrm>
            <a:off x="1230630" y="1929765"/>
            <a:ext cx="1325245" cy="7346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圆角矩形 10"/>
          <p:cNvSpPr/>
          <p:nvPr/>
        </p:nvSpPr>
        <p:spPr>
          <a:xfrm>
            <a:off x="7484110" y="1635760"/>
            <a:ext cx="1125855" cy="9359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a:t>购买同类型产品</a:t>
            </a:r>
            <a:r>
              <a:rPr lang="en-US" altLang="zh-CN" sz="1200"/>
              <a:t>2</a:t>
            </a:r>
            <a:r>
              <a:rPr lang="zh-CN" altLang="en-US" sz="1200"/>
              <a:t>台及以上选择</a:t>
            </a:r>
            <a:r>
              <a:rPr lang="en-US" altLang="zh-CN" sz="1200"/>
              <a:t>2</a:t>
            </a:r>
            <a:r>
              <a:rPr lang="zh-CN" altLang="en-US" sz="1200"/>
              <a:t>，台数自动生成几</a:t>
            </a:r>
            <a:endParaRPr lang="zh-CN" altLang="en-US" sz="1200"/>
          </a:p>
        </p:txBody>
      </p:sp>
      <p:cxnSp>
        <p:nvCxnSpPr>
          <p:cNvPr id="13" name="直接箭头连接符 12"/>
          <p:cNvCxnSpPr>
            <a:stCxn id="11" idx="1"/>
          </p:cNvCxnSpPr>
          <p:nvPr/>
        </p:nvCxnSpPr>
        <p:spPr>
          <a:xfrm flipH="1" flipV="1">
            <a:off x="6156325" y="1203960"/>
            <a:ext cx="1327785" cy="8997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H="1">
            <a:off x="2844165" y="2139950"/>
            <a:ext cx="4608195" cy="9359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圆角矩形 14"/>
          <p:cNvSpPr/>
          <p:nvPr/>
        </p:nvSpPr>
        <p:spPr>
          <a:xfrm>
            <a:off x="7010400" y="3398520"/>
            <a:ext cx="1761490" cy="10801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b="1">
                <a:solidFill>
                  <a:srgbClr val="C00000"/>
                </a:solidFill>
              </a:rPr>
              <a:t>机具编码和发票号码都是唯一的，生产企业上传和操作者录入都要仔细核对，保证准确性</a:t>
            </a:r>
            <a:endParaRPr lang="zh-CN" altLang="en-US" sz="1400" b="1">
              <a:solidFill>
                <a:srgbClr val="C00000"/>
              </a:solidFill>
            </a:endParaRPr>
          </a:p>
        </p:txBody>
      </p:sp>
      <p:sp>
        <p:nvSpPr>
          <p:cNvPr id="12" name="圆角矩形 11"/>
          <p:cNvSpPr/>
          <p:nvPr/>
        </p:nvSpPr>
        <p:spPr>
          <a:xfrm>
            <a:off x="1353185" y="654050"/>
            <a:ext cx="1080135" cy="2876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a:t>或整机编码</a:t>
            </a:r>
            <a:endParaRPr lang="zh-CN" altLang="en-US" sz="1200"/>
          </a:p>
        </p:txBody>
      </p:sp>
      <p:cxnSp>
        <p:nvCxnSpPr>
          <p:cNvPr id="16" name="直接箭头连接符 15"/>
          <p:cNvCxnSpPr>
            <a:stCxn id="12" idx="2"/>
          </p:cNvCxnSpPr>
          <p:nvPr/>
        </p:nvCxnSpPr>
        <p:spPr>
          <a:xfrm>
            <a:off x="1893570" y="941705"/>
            <a:ext cx="13970" cy="40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8596" y="214297"/>
            <a:ext cx="6215106" cy="646331"/>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常见问题</a:t>
            </a:r>
            <a:r>
              <a:rPr lang="en-US" altLang="zh-CN" b="1"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申请录入关于选择一与选择二的区别</a:t>
            </a:r>
            <a:endParaRPr lang="zh-CN" altLang="en-US" b="1" dirty="0" smtClean="0">
              <a:latin typeface="微软雅黑" panose="020B0503020204020204" pitchFamily="34" charset="-122"/>
              <a:ea typeface="微软雅黑" panose="020B0503020204020204" pitchFamily="34" charset="-122"/>
            </a:endParaRPr>
          </a:p>
          <a:p>
            <a:endParaRPr lang="zh-CN" altLang="en-US" b="1" dirty="0">
              <a:latin typeface="微软雅黑" panose="020B0503020204020204" pitchFamily="34" charset="-122"/>
              <a:ea typeface="微软雅黑" panose="020B0503020204020204" pitchFamily="34" charset="-122"/>
            </a:endParaRPr>
          </a:p>
        </p:txBody>
      </p:sp>
      <p:pic>
        <p:nvPicPr>
          <p:cNvPr id="3" name="Picture 5"/>
          <p:cNvPicPr>
            <a:picLocks noChangeAspect="1" noChangeArrowheads="1"/>
          </p:cNvPicPr>
          <p:nvPr/>
        </p:nvPicPr>
        <p:blipFill>
          <a:blip r:embed="rId1" cstate="print"/>
          <a:srcRect/>
          <a:stretch>
            <a:fillRect/>
          </a:stretch>
        </p:blipFill>
        <p:spPr bwMode="auto">
          <a:xfrm>
            <a:off x="7429520" y="0"/>
            <a:ext cx="1685925" cy="657208"/>
          </a:xfrm>
          <a:prstGeom prst="rect">
            <a:avLst/>
          </a:prstGeom>
          <a:noFill/>
          <a:ln w="9525">
            <a:noFill/>
            <a:miter lim="800000"/>
            <a:headEnd/>
            <a:tailEnd/>
          </a:ln>
          <a:effectLst/>
        </p:spPr>
      </p:pic>
      <p:sp>
        <p:nvSpPr>
          <p:cNvPr id="43" name="原创设计师QQ598969553      _24">
            <a:hlinkClick r:id="rId2" action="ppaction://hlinksldjump"/>
          </p:cNvPr>
          <p:cNvSpPr>
            <a:spLocks noEditPoints="1"/>
          </p:cNvSpPr>
          <p:nvPr/>
        </p:nvSpPr>
        <p:spPr bwMode="auto">
          <a:xfrm>
            <a:off x="8897417" y="4885810"/>
            <a:ext cx="246583" cy="257690"/>
          </a:xfrm>
          <a:custGeom>
            <a:avLst/>
            <a:gdLst>
              <a:gd name="T0" fmla="*/ 81 w 94"/>
              <a:gd name="T1" fmla="*/ 57 h 98"/>
              <a:gd name="T2" fmla="*/ 81 w 94"/>
              <a:gd name="T3" fmla="*/ 95 h 98"/>
              <a:gd name="T4" fmla="*/ 81 w 94"/>
              <a:gd name="T5" fmla="*/ 98 h 98"/>
              <a:gd name="T6" fmla="*/ 78 w 94"/>
              <a:gd name="T7" fmla="*/ 98 h 98"/>
              <a:gd name="T8" fmla="*/ 67 w 94"/>
              <a:gd name="T9" fmla="*/ 98 h 98"/>
              <a:gd name="T10" fmla="*/ 67 w 94"/>
              <a:gd name="T11" fmla="*/ 68 h 98"/>
              <a:gd name="T12" fmla="*/ 62 w 94"/>
              <a:gd name="T13" fmla="*/ 64 h 98"/>
              <a:gd name="T14" fmla="*/ 49 w 94"/>
              <a:gd name="T15" fmla="*/ 64 h 98"/>
              <a:gd name="T16" fmla="*/ 45 w 94"/>
              <a:gd name="T17" fmla="*/ 68 h 98"/>
              <a:gd name="T18" fmla="*/ 45 w 94"/>
              <a:gd name="T19" fmla="*/ 98 h 98"/>
              <a:gd name="T20" fmla="*/ 15 w 94"/>
              <a:gd name="T21" fmla="*/ 98 h 98"/>
              <a:gd name="T22" fmla="*/ 12 w 94"/>
              <a:gd name="T23" fmla="*/ 98 h 98"/>
              <a:gd name="T24" fmla="*/ 12 w 94"/>
              <a:gd name="T25" fmla="*/ 95 h 98"/>
              <a:gd name="T26" fmla="*/ 12 w 94"/>
              <a:gd name="T27" fmla="*/ 57 h 98"/>
              <a:gd name="T28" fmla="*/ 3 w 94"/>
              <a:gd name="T29" fmla="*/ 57 h 98"/>
              <a:gd name="T30" fmla="*/ 0 w 94"/>
              <a:gd name="T31" fmla="*/ 50 h 98"/>
              <a:gd name="T32" fmla="*/ 44 w 94"/>
              <a:gd name="T33" fmla="*/ 3 h 98"/>
              <a:gd name="T34" fmla="*/ 47 w 94"/>
              <a:gd name="T35" fmla="*/ 0 h 98"/>
              <a:gd name="T36" fmla="*/ 50 w 94"/>
              <a:gd name="T37" fmla="*/ 3 h 98"/>
              <a:gd name="T38" fmla="*/ 94 w 94"/>
              <a:gd name="T39" fmla="*/ 50 h 98"/>
              <a:gd name="T40" fmla="*/ 90 w 94"/>
              <a:gd name="T41" fmla="*/ 57 h 98"/>
              <a:gd name="T42" fmla="*/ 81 w 94"/>
              <a:gd name="T43" fmla="*/ 57 h 98"/>
              <a:gd name="T44" fmla="*/ 74 w 94"/>
              <a:gd name="T45" fmla="*/ 8 h 98"/>
              <a:gd name="T46" fmla="*/ 77 w 94"/>
              <a:gd name="T47" fmla="*/ 8 h 98"/>
              <a:gd name="T48" fmla="*/ 77 w 94"/>
              <a:gd name="T49" fmla="*/ 2 h 98"/>
              <a:gd name="T50" fmla="*/ 61 w 94"/>
              <a:gd name="T51" fmla="*/ 2 h 98"/>
              <a:gd name="T52" fmla="*/ 61 w 94"/>
              <a:gd name="T53" fmla="*/ 8 h 98"/>
              <a:gd name="T54" fmla="*/ 64 w 94"/>
              <a:gd name="T55" fmla="*/ 8 h 98"/>
              <a:gd name="T56" fmla="*/ 64 w 94"/>
              <a:gd name="T57" fmla="*/ 13 h 98"/>
              <a:gd name="T58" fmla="*/ 74 w 94"/>
              <a:gd name="T59" fmla="*/ 25 h 98"/>
              <a:gd name="T60" fmla="*/ 74 w 94"/>
              <a:gd name="T61" fmla="*/ 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98">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chemeClr val="accent1"/>
          </a:solidFill>
          <a:ln>
            <a:noFill/>
          </a:ln>
        </p:spPr>
        <p:txBody>
          <a:bodyPr vert="horz" wrap="square" lIns="91440" tIns="45720" rIns="91440" bIns="45720" numCol="1" anchor="t" anchorCtr="0" compatLnSpc="1"/>
          <a:lstStyle/>
          <a:p>
            <a:endParaRPr lang="zh-CN" altLang="en-US" sz="1400">
              <a:solidFill>
                <a:prstClr val="black"/>
              </a:solidFill>
              <a:ea typeface="微软雅黑" panose="020B0503020204020204" pitchFamily="34" charset="-122"/>
            </a:endParaRPr>
          </a:p>
        </p:txBody>
      </p:sp>
      <p:sp>
        <p:nvSpPr>
          <p:cNvPr id="12" name="矩形 11"/>
          <p:cNvSpPr/>
          <p:nvPr/>
        </p:nvSpPr>
        <p:spPr>
          <a:xfrm>
            <a:off x="427456" y="843558"/>
            <a:ext cx="5857916" cy="328936"/>
          </a:xfrm>
          <a:prstGeom prst="rect">
            <a:avLst/>
          </a:prstGeom>
        </p:spPr>
        <p:txBody>
          <a:bodyPr wrap="square">
            <a:spAutoFit/>
          </a:bodyPr>
          <a:lstStyle/>
          <a:p>
            <a:pPr>
              <a:lnSpc>
                <a:spcPct val="120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申请录入，在录入购机信息时，提供两种方式选择查找产品</a:t>
            </a: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539552" y="2427734"/>
            <a:ext cx="5857916" cy="2677656"/>
          </a:xfrm>
          <a:prstGeom prst="rect">
            <a:avLst/>
          </a:prstGeom>
        </p:spPr>
        <p:txBody>
          <a:bodyPr wrap="square">
            <a:spAutoFit/>
          </a:bodyPr>
          <a:lstStyle/>
          <a:p>
            <a:pPr>
              <a:lnSpc>
                <a:spcPct val="120000"/>
              </a:lnSpc>
            </a:pP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选择二：</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申请者在同经销商处购买的同企业型号的产品的，要体现在一份申请上，就需要使用选择二，选填相关内容后对查找出来的结果中进行选择。</a:t>
            </a: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r>
              <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rPr>
              <a:t>PS</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如果申请者购买的多台并非在同一经销商处、或是不同型号等，需要分多份申请录入。</a:t>
            </a: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1029" name="Picture 5"/>
          <p:cNvPicPr>
            <a:picLocks noChangeAspect="1" noChangeArrowheads="1"/>
          </p:cNvPicPr>
          <p:nvPr/>
        </p:nvPicPr>
        <p:blipFill>
          <a:blip r:embed="rId3" cstate="print"/>
          <a:srcRect/>
          <a:stretch>
            <a:fillRect/>
          </a:stretch>
        </p:blipFill>
        <p:spPr bwMode="auto">
          <a:xfrm>
            <a:off x="611560" y="3363838"/>
            <a:ext cx="5688632" cy="1046870"/>
          </a:xfrm>
          <a:prstGeom prst="rect">
            <a:avLst/>
          </a:prstGeom>
          <a:noFill/>
          <a:ln w="9525">
            <a:noFill/>
            <a:miter lim="800000"/>
            <a:headEnd/>
            <a:tailEnd/>
          </a:ln>
        </p:spPr>
      </p:pic>
      <p:pic>
        <p:nvPicPr>
          <p:cNvPr id="1031" name="Picture 7"/>
          <p:cNvPicPr>
            <a:picLocks noChangeAspect="1" noChangeArrowheads="1"/>
          </p:cNvPicPr>
          <p:nvPr/>
        </p:nvPicPr>
        <p:blipFill>
          <a:blip r:embed="rId4" cstate="print"/>
          <a:srcRect/>
          <a:stretch>
            <a:fillRect/>
          </a:stretch>
        </p:blipFill>
        <p:spPr bwMode="auto">
          <a:xfrm>
            <a:off x="611560" y="1779662"/>
            <a:ext cx="5724128" cy="597140"/>
          </a:xfrm>
          <a:prstGeom prst="rect">
            <a:avLst/>
          </a:prstGeom>
          <a:noFill/>
          <a:ln w="9525">
            <a:noFill/>
            <a:miter lim="800000"/>
            <a:headEnd/>
            <a:tailEnd/>
          </a:ln>
        </p:spPr>
      </p:pic>
      <p:sp>
        <p:nvSpPr>
          <p:cNvPr id="21" name="矩形 20"/>
          <p:cNvSpPr/>
          <p:nvPr/>
        </p:nvSpPr>
        <p:spPr>
          <a:xfrm>
            <a:off x="467544" y="1131590"/>
            <a:ext cx="6336704" cy="683264"/>
          </a:xfrm>
          <a:prstGeom prst="rect">
            <a:avLst/>
          </a:prstGeom>
        </p:spPr>
        <p:txBody>
          <a:bodyPr wrap="square">
            <a:spAutoFit/>
          </a:bodyPr>
          <a:lstStyle/>
          <a:p>
            <a:pPr>
              <a:lnSpc>
                <a:spcPct val="120000"/>
              </a:lnSpc>
            </a:pP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选择一</a:t>
            </a:r>
            <a:r>
              <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申请者购买单台机具办理补贴申请的，使用该方式最为简便，直接输入出厂编号与生产企业名称，可直接找到相关编号进行勾选加载相关信息</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原创设计师QQ598969553      _1"/>
          <p:cNvSpPr/>
          <p:nvPr/>
        </p:nvSpPr>
        <p:spPr>
          <a:xfrm>
            <a:off x="6858016" y="1785932"/>
            <a:ext cx="2267727" cy="2621477"/>
          </a:xfrm>
          <a:prstGeom prst="round2DiagRect">
            <a:avLst/>
          </a:prstGeom>
          <a:solidFill>
            <a:srgbClr val="F7F7F7"/>
          </a:solidFill>
          <a:ln>
            <a:noFill/>
          </a:ln>
          <a:effectLst>
            <a:outerShdw blurRad="1651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0460" tIns="30230" rIns="60460" bIns="30230" rtlCol="0" anchor="ctr"/>
          <a:lstStyle/>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r>
              <a:rPr lang="zh-CN" altLang="en-US" sz="1400" b="1" dirty="0" smtClean="0">
                <a:solidFill>
                  <a:prstClr val="black">
                    <a:lumMod val="85000"/>
                    <a:lumOff val="15000"/>
                  </a:prstClr>
                </a:solidFill>
                <a:latin typeface="微软雅黑" panose="020B0503020204020204" pitchFamily="34" charset="-122"/>
                <a:ea typeface="微软雅黑" panose="020B0503020204020204" pitchFamily="34" charset="-122"/>
              </a:rPr>
              <a:t>山西万鸿科技电话</a:t>
            </a:r>
            <a:r>
              <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rPr>
              <a:t>0351-7631342</a:t>
            </a: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zh-CN" altLang="en-US" sz="1350" dirty="0">
              <a:ea typeface="微软雅黑" panose="020B0503020204020204" pitchFamily="34" charset="-122"/>
            </a:endParaRPr>
          </a:p>
        </p:txBody>
      </p:sp>
      <p:grpSp>
        <p:nvGrpSpPr>
          <p:cNvPr id="2" name="原创设计师QQ598969553      _2"/>
          <p:cNvGrpSpPr/>
          <p:nvPr/>
        </p:nvGrpSpPr>
        <p:grpSpPr>
          <a:xfrm>
            <a:off x="7295254" y="852268"/>
            <a:ext cx="1202338" cy="1020483"/>
            <a:chOff x="7109111" y="2548965"/>
            <a:chExt cx="2397222" cy="2093640"/>
          </a:xfrm>
        </p:grpSpPr>
        <p:grpSp>
          <p:nvGrpSpPr>
            <p:cNvPr id="4" name="组合 13"/>
            <p:cNvGrpSpPr/>
            <p:nvPr/>
          </p:nvGrpSpPr>
          <p:grpSpPr>
            <a:xfrm>
              <a:off x="7109111" y="2548965"/>
              <a:ext cx="2397222" cy="2093640"/>
              <a:chOff x="1511944" y="2420246"/>
              <a:chExt cx="2627152" cy="2294453"/>
            </a:xfrm>
            <a:effectLst>
              <a:outerShdw blurRad="203200" dist="38100" dir="3780000" sx="103000" sy="103000" algn="t" rotWithShape="0">
                <a:prstClr val="black">
                  <a:alpha val="25000"/>
                </a:prstClr>
              </a:outerShdw>
            </a:effectLst>
          </p:grpSpPr>
          <p:sp>
            <p:nvSpPr>
              <p:cNvPr id="27"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68564" tIns="34282" rIns="68564" bIns="34282" numCol="1" anchor="t" anchorCtr="0" compatLnSpc="1"/>
              <a:lstStyle/>
              <a:p>
                <a:endParaRPr lang="zh-CN" altLang="en-US" sz="1200">
                  <a:ea typeface="微软雅黑" panose="020B0503020204020204" pitchFamily="34" charset="-122"/>
                </a:endParaRPr>
              </a:p>
            </p:txBody>
          </p:sp>
          <p:sp>
            <p:nvSpPr>
              <p:cNvPr id="28"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68564" tIns="34282" rIns="68564" bIns="34282" numCol="1" anchor="t" anchorCtr="0" compatLnSpc="1"/>
              <a:lstStyle/>
              <a:p>
                <a:endParaRPr lang="zh-CN" altLang="en-US" sz="1200">
                  <a:ea typeface="微软雅黑" panose="020B0503020204020204" pitchFamily="34" charset="-122"/>
                </a:endParaRPr>
              </a:p>
            </p:txBody>
          </p:sp>
        </p:grpSp>
        <p:sp>
          <p:nvSpPr>
            <p:cNvPr id="25" name="Freeform 7"/>
            <p:cNvSpPr/>
            <p:nvPr/>
          </p:nvSpPr>
          <p:spPr bwMode="auto">
            <a:xfrm>
              <a:off x="7420792" y="2825471"/>
              <a:ext cx="1773861" cy="1540628"/>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gradFill>
              <a:gsLst>
                <a:gs pos="100000">
                  <a:schemeClr val="accent1"/>
                </a:gs>
                <a:gs pos="0">
                  <a:schemeClr val="accent1">
                    <a:lumMod val="75000"/>
                  </a:schemeClr>
                </a:gs>
              </a:gsLst>
              <a:lin ang="5400000" scaled="1"/>
            </a:gradFill>
            <a:ln w="28575" cap="flat">
              <a:gradFill>
                <a:gsLst>
                  <a:gs pos="0">
                    <a:schemeClr val="accent1"/>
                  </a:gs>
                  <a:gs pos="100000">
                    <a:schemeClr val="accent1">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200" dirty="0">
                <a:solidFill>
                  <a:prstClr val="black"/>
                </a:solidFill>
                <a:ea typeface="微软雅黑" panose="020B0503020204020204" pitchFamily="34" charset="-122"/>
              </a:endParaRPr>
            </a:p>
          </p:txBody>
        </p:sp>
        <p:sp>
          <p:nvSpPr>
            <p:cNvPr id="26" name="TextBox 25"/>
            <p:cNvSpPr txBox="1"/>
            <p:nvPr/>
          </p:nvSpPr>
          <p:spPr>
            <a:xfrm>
              <a:off x="7802581" y="3142961"/>
              <a:ext cx="1010287" cy="947160"/>
            </a:xfrm>
            <a:prstGeom prst="rect">
              <a:avLst/>
            </a:prstGeom>
            <a:noFill/>
          </p:spPr>
          <p:txBody>
            <a:bodyPr wrap="square" rtlCol="0">
              <a:spAutoFit/>
            </a:bodyPr>
            <a:lstStyle/>
            <a:p>
              <a:r>
                <a:rPr lang="zh-CN" altLang="en-US" sz="1200" b="1" dirty="0" smtClean="0">
                  <a:solidFill>
                    <a:schemeClr val="bg1"/>
                  </a:solidFill>
                  <a:latin typeface="微软雅黑" panose="020B0503020204020204" pitchFamily="34" charset="-122"/>
                  <a:ea typeface="微软雅黑" panose="020B0503020204020204" pitchFamily="34" charset="-122"/>
                </a:rPr>
                <a:t>技术支持</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sp>
        <p:nvSpPr>
          <p:cNvPr id="6" name="页脚占位符 5"/>
          <p:cNvSpPr>
            <a:spLocks noGrp="1"/>
          </p:cNvSpPr>
          <p:nvPr>
            <p:ph type="ftr" sz="quarter" idx="11"/>
          </p:nvPr>
        </p:nvSpPr>
        <p:spPr>
          <a:xfrm>
            <a:off x="5715000" y="4728845"/>
            <a:ext cx="2895600" cy="357505"/>
          </a:xfrm>
        </p:spPr>
        <p:txBody>
          <a:bodyPr/>
          <a:p>
            <a:pPr algn="ctr"/>
            <a:r>
              <a:rPr lang="zh-CN" altLang="en-US" smtClean="0"/>
              <a:t>达川区农机推广站</a:t>
            </a:r>
            <a:endParaRPr lang="zh-CN"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8596" y="214297"/>
            <a:ext cx="6215106" cy="646331"/>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常见问题</a:t>
            </a:r>
            <a:r>
              <a:rPr lang="en-US" altLang="zh-CN" b="1"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申请录入查找不到指定出厂编号</a:t>
            </a:r>
            <a:endParaRPr lang="zh-CN" altLang="en-US" b="1" dirty="0" smtClean="0">
              <a:latin typeface="微软雅黑" panose="020B0503020204020204" pitchFamily="34" charset="-122"/>
              <a:ea typeface="微软雅黑" panose="020B0503020204020204" pitchFamily="34" charset="-122"/>
            </a:endParaRPr>
          </a:p>
          <a:p>
            <a:endParaRPr lang="zh-CN" altLang="en-US" b="1" dirty="0">
              <a:latin typeface="微软雅黑" panose="020B0503020204020204" pitchFamily="34" charset="-122"/>
              <a:ea typeface="微软雅黑" panose="020B0503020204020204" pitchFamily="34" charset="-122"/>
            </a:endParaRPr>
          </a:p>
        </p:txBody>
      </p:sp>
      <p:pic>
        <p:nvPicPr>
          <p:cNvPr id="3" name="Picture 5"/>
          <p:cNvPicPr>
            <a:picLocks noChangeAspect="1" noChangeArrowheads="1"/>
          </p:cNvPicPr>
          <p:nvPr/>
        </p:nvPicPr>
        <p:blipFill>
          <a:blip r:embed="rId1" cstate="print"/>
          <a:srcRect/>
          <a:stretch>
            <a:fillRect/>
          </a:stretch>
        </p:blipFill>
        <p:spPr bwMode="auto">
          <a:xfrm>
            <a:off x="7429520" y="0"/>
            <a:ext cx="1685925" cy="657208"/>
          </a:xfrm>
          <a:prstGeom prst="rect">
            <a:avLst/>
          </a:prstGeom>
          <a:noFill/>
          <a:ln w="9525">
            <a:noFill/>
            <a:miter lim="800000"/>
            <a:headEnd/>
            <a:tailEnd/>
          </a:ln>
          <a:effectLst/>
        </p:spPr>
      </p:pic>
      <p:sp>
        <p:nvSpPr>
          <p:cNvPr id="43" name="原创设计师QQ598969553      _24">
            <a:hlinkClick r:id="rId2" action="ppaction://hlinksldjump"/>
          </p:cNvPr>
          <p:cNvSpPr>
            <a:spLocks noEditPoints="1"/>
          </p:cNvSpPr>
          <p:nvPr/>
        </p:nvSpPr>
        <p:spPr bwMode="auto">
          <a:xfrm>
            <a:off x="8897417" y="4885810"/>
            <a:ext cx="246583" cy="257690"/>
          </a:xfrm>
          <a:custGeom>
            <a:avLst/>
            <a:gdLst>
              <a:gd name="T0" fmla="*/ 81 w 94"/>
              <a:gd name="T1" fmla="*/ 57 h 98"/>
              <a:gd name="T2" fmla="*/ 81 w 94"/>
              <a:gd name="T3" fmla="*/ 95 h 98"/>
              <a:gd name="T4" fmla="*/ 81 w 94"/>
              <a:gd name="T5" fmla="*/ 98 h 98"/>
              <a:gd name="T6" fmla="*/ 78 w 94"/>
              <a:gd name="T7" fmla="*/ 98 h 98"/>
              <a:gd name="T8" fmla="*/ 67 w 94"/>
              <a:gd name="T9" fmla="*/ 98 h 98"/>
              <a:gd name="T10" fmla="*/ 67 w 94"/>
              <a:gd name="T11" fmla="*/ 68 h 98"/>
              <a:gd name="T12" fmla="*/ 62 w 94"/>
              <a:gd name="T13" fmla="*/ 64 h 98"/>
              <a:gd name="T14" fmla="*/ 49 w 94"/>
              <a:gd name="T15" fmla="*/ 64 h 98"/>
              <a:gd name="T16" fmla="*/ 45 w 94"/>
              <a:gd name="T17" fmla="*/ 68 h 98"/>
              <a:gd name="T18" fmla="*/ 45 w 94"/>
              <a:gd name="T19" fmla="*/ 98 h 98"/>
              <a:gd name="T20" fmla="*/ 15 w 94"/>
              <a:gd name="T21" fmla="*/ 98 h 98"/>
              <a:gd name="T22" fmla="*/ 12 w 94"/>
              <a:gd name="T23" fmla="*/ 98 h 98"/>
              <a:gd name="T24" fmla="*/ 12 w 94"/>
              <a:gd name="T25" fmla="*/ 95 h 98"/>
              <a:gd name="T26" fmla="*/ 12 w 94"/>
              <a:gd name="T27" fmla="*/ 57 h 98"/>
              <a:gd name="T28" fmla="*/ 3 w 94"/>
              <a:gd name="T29" fmla="*/ 57 h 98"/>
              <a:gd name="T30" fmla="*/ 0 w 94"/>
              <a:gd name="T31" fmla="*/ 50 h 98"/>
              <a:gd name="T32" fmla="*/ 44 w 94"/>
              <a:gd name="T33" fmla="*/ 3 h 98"/>
              <a:gd name="T34" fmla="*/ 47 w 94"/>
              <a:gd name="T35" fmla="*/ 0 h 98"/>
              <a:gd name="T36" fmla="*/ 50 w 94"/>
              <a:gd name="T37" fmla="*/ 3 h 98"/>
              <a:gd name="T38" fmla="*/ 94 w 94"/>
              <a:gd name="T39" fmla="*/ 50 h 98"/>
              <a:gd name="T40" fmla="*/ 90 w 94"/>
              <a:gd name="T41" fmla="*/ 57 h 98"/>
              <a:gd name="T42" fmla="*/ 81 w 94"/>
              <a:gd name="T43" fmla="*/ 57 h 98"/>
              <a:gd name="T44" fmla="*/ 74 w 94"/>
              <a:gd name="T45" fmla="*/ 8 h 98"/>
              <a:gd name="T46" fmla="*/ 77 w 94"/>
              <a:gd name="T47" fmla="*/ 8 h 98"/>
              <a:gd name="T48" fmla="*/ 77 w 94"/>
              <a:gd name="T49" fmla="*/ 2 h 98"/>
              <a:gd name="T50" fmla="*/ 61 w 94"/>
              <a:gd name="T51" fmla="*/ 2 h 98"/>
              <a:gd name="T52" fmla="*/ 61 w 94"/>
              <a:gd name="T53" fmla="*/ 8 h 98"/>
              <a:gd name="T54" fmla="*/ 64 w 94"/>
              <a:gd name="T55" fmla="*/ 8 h 98"/>
              <a:gd name="T56" fmla="*/ 64 w 94"/>
              <a:gd name="T57" fmla="*/ 13 h 98"/>
              <a:gd name="T58" fmla="*/ 74 w 94"/>
              <a:gd name="T59" fmla="*/ 25 h 98"/>
              <a:gd name="T60" fmla="*/ 74 w 94"/>
              <a:gd name="T61" fmla="*/ 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98">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chemeClr val="accent1"/>
          </a:solidFill>
          <a:ln>
            <a:noFill/>
          </a:ln>
        </p:spPr>
        <p:txBody>
          <a:bodyPr vert="horz" wrap="square" lIns="91440" tIns="45720" rIns="91440" bIns="45720" numCol="1" anchor="t" anchorCtr="0" compatLnSpc="1"/>
          <a:lstStyle/>
          <a:p>
            <a:endParaRPr lang="zh-CN" altLang="en-US" sz="1400">
              <a:solidFill>
                <a:prstClr val="black"/>
              </a:solidFill>
              <a:ea typeface="微软雅黑" panose="020B0503020204020204" pitchFamily="34" charset="-122"/>
            </a:endParaRPr>
          </a:p>
        </p:txBody>
      </p:sp>
      <p:sp>
        <p:nvSpPr>
          <p:cNvPr id="15" name="矩形 14"/>
          <p:cNvSpPr/>
          <p:nvPr/>
        </p:nvSpPr>
        <p:spPr>
          <a:xfrm>
            <a:off x="611560" y="1347614"/>
            <a:ext cx="5857916" cy="2677656"/>
          </a:xfrm>
          <a:prstGeom prst="rect">
            <a:avLst/>
          </a:prstGeom>
        </p:spPr>
        <p:txBody>
          <a:bodyPr wrap="square">
            <a:spAutoFit/>
          </a:bodyPr>
          <a:lstStyle/>
          <a:p>
            <a:pPr>
              <a:lnSpc>
                <a:spcPct val="120000"/>
              </a:lnSpc>
            </a:pP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该问题可能是在平时遇到的最多的一个问题，总结了一下基本如下：</a:t>
            </a:r>
            <a:endPar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endPar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r>
              <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生产企业系统内未添加有关供货（出厂编号）信息。</a:t>
            </a:r>
            <a:endPar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r>
              <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生产企业添加供货信息后系统内未进行确认发货操作。</a:t>
            </a:r>
            <a:endPar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r>
              <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生产企业添加的供货信息与经销商开票信息不一致。</a:t>
            </a:r>
            <a:endPar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r>
              <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sz="1400" b="1" dirty="0" smtClean="0">
                <a:solidFill>
                  <a:srgbClr val="FF0000"/>
                </a:solidFill>
                <a:latin typeface="微软雅黑" panose="020B0503020204020204" pitchFamily="34" charset="-122"/>
                <a:ea typeface="微软雅黑" panose="020B0503020204020204" pitchFamily="34" charset="-122"/>
              </a:rPr>
              <a:t>申请录入时输入错误（阿拉伯数字</a:t>
            </a:r>
            <a:r>
              <a:rPr lang="en-US" altLang="zh-CN" sz="1400" b="1" dirty="0" smtClean="0">
                <a:solidFill>
                  <a:srgbClr val="FF0000"/>
                </a:solidFill>
                <a:latin typeface="微软雅黑" panose="020B0503020204020204" pitchFamily="34" charset="-122"/>
                <a:ea typeface="微软雅黑" panose="020B0503020204020204" pitchFamily="34" charset="-122"/>
              </a:rPr>
              <a:t>1</a:t>
            </a:r>
            <a:r>
              <a:rPr lang="zh-CN" altLang="en-US" sz="1400" b="1" dirty="0" smtClean="0">
                <a:solidFill>
                  <a:srgbClr val="FF0000"/>
                </a:solidFill>
                <a:latin typeface="微软雅黑" panose="020B0503020204020204" pitchFamily="34" charset="-122"/>
                <a:ea typeface="微软雅黑" panose="020B0503020204020204" pitchFamily="34" charset="-122"/>
              </a:rPr>
              <a:t>、</a:t>
            </a:r>
            <a:r>
              <a:rPr lang="en-US" altLang="zh-CN" sz="1400" b="1" dirty="0" smtClean="0">
                <a:solidFill>
                  <a:srgbClr val="FF0000"/>
                </a:solidFill>
                <a:latin typeface="微软雅黑" panose="020B0503020204020204" pitchFamily="34" charset="-122"/>
                <a:ea typeface="微软雅黑" panose="020B0503020204020204" pitchFamily="34" charset="-122"/>
              </a:rPr>
              <a:t>0</a:t>
            </a:r>
            <a:r>
              <a:rPr lang="zh-CN" altLang="en-US" sz="1400" b="1" dirty="0" smtClean="0">
                <a:solidFill>
                  <a:srgbClr val="FF0000"/>
                </a:solidFill>
                <a:latin typeface="微软雅黑" panose="020B0503020204020204" pitchFamily="34" charset="-122"/>
                <a:ea typeface="微软雅黑" panose="020B0503020204020204" pitchFamily="34" charset="-122"/>
              </a:rPr>
              <a:t>与英文字母</a:t>
            </a:r>
            <a:r>
              <a:rPr lang="en-US" altLang="zh-CN" sz="1400" b="1" dirty="0" smtClean="0">
                <a:solidFill>
                  <a:srgbClr val="FF0000"/>
                </a:solidFill>
                <a:latin typeface="微软雅黑" panose="020B0503020204020204" pitchFamily="34" charset="-122"/>
                <a:ea typeface="微软雅黑" panose="020B0503020204020204" pitchFamily="34" charset="-122"/>
              </a:rPr>
              <a:t>I</a:t>
            </a:r>
            <a:r>
              <a:rPr lang="zh-CN" altLang="en-US" sz="1400" b="1" dirty="0" smtClean="0">
                <a:solidFill>
                  <a:srgbClr val="FF0000"/>
                </a:solidFill>
                <a:latin typeface="微软雅黑" panose="020B0503020204020204" pitchFamily="34" charset="-122"/>
                <a:ea typeface="微软雅黑" panose="020B0503020204020204" pitchFamily="34" charset="-122"/>
              </a:rPr>
              <a:t>、</a:t>
            </a:r>
            <a:r>
              <a:rPr lang="en-US" altLang="zh-CN" sz="1400" b="1" dirty="0" smtClean="0">
                <a:solidFill>
                  <a:srgbClr val="FF0000"/>
                </a:solidFill>
                <a:latin typeface="微软雅黑" panose="020B0503020204020204" pitchFamily="34" charset="-122"/>
                <a:ea typeface="微软雅黑" panose="020B0503020204020204" pitchFamily="34" charset="-122"/>
              </a:rPr>
              <a:t>O</a:t>
            </a:r>
            <a:r>
              <a:rPr lang="zh-CN" altLang="en-US" sz="1400" b="1" dirty="0" smtClean="0">
                <a:solidFill>
                  <a:srgbClr val="FF0000"/>
                </a:solidFill>
                <a:latin typeface="微软雅黑" panose="020B0503020204020204" pitchFamily="34" charset="-122"/>
                <a:ea typeface="微软雅黑" panose="020B0503020204020204" pitchFamily="34" charset="-122"/>
              </a:rPr>
              <a:t>等）。</a:t>
            </a:r>
            <a:endParaRPr lang="en-US" altLang="zh-CN" sz="1400" b="1" dirty="0" smtClean="0">
              <a:solidFill>
                <a:srgbClr val="FF0000"/>
              </a:solidFill>
              <a:latin typeface="微软雅黑" panose="020B0503020204020204" pitchFamily="34" charset="-122"/>
              <a:ea typeface="微软雅黑" panose="020B0503020204020204" pitchFamily="34" charset="-122"/>
            </a:endParaRPr>
          </a:p>
          <a:p>
            <a:pPr>
              <a:lnSpc>
                <a:spcPct val="120000"/>
              </a:lnSpc>
            </a:pPr>
            <a:r>
              <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rPr>
              <a:t>5.</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要办理补贴申请的产品被封闭。</a:t>
            </a:r>
            <a:endPar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r>
              <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rPr>
              <a:t>6.</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要办理补贴申请的产品所属品目筛选导致。</a:t>
            </a:r>
            <a:endPar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r>
              <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rPr>
              <a:t>7.</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如果在企业供货查询中查找到的编号，</a:t>
            </a:r>
            <a:r>
              <a:rPr lang="zh-CN" altLang="en-US" sz="1400" b="1" dirty="0" smtClean="0">
                <a:solidFill>
                  <a:srgbClr val="FF0000"/>
                </a:solidFill>
                <a:latin typeface="微软雅黑" panose="020B0503020204020204" pitchFamily="34" charset="-122"/>
                <a:ea typeface="微软雅黑" panose="020B0503020204020204" pitchFamily="34" charset="-122"/>
              </a:rPr>
              <a:t>使用时不要带开头两位区域码</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r>
              <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rPr>
              <a:t>8.</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生产企业未完善产品信息。</a:t>
            </a:r>
            <a:endPar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原创设计师QQ598969553      _1"/>
          <p:cNvSpPr/>
          <p:nvPr/>
        </p:nvSpPr>
        <p:spPr>
          <a:xfrm>
            <a:off x="6858016" y="1785932"/>
            <a:ext cx="2267727" cy="2621477"/>
          </a:xfrm>
          <a:prstGeom prst="round2DiagRect">
            <a:avLst/>
          </a:prstGeom>
          <a:solidFill>
            <a:srgbClr val="F7F7F7"/>
          </a:solidFill>
          <a:ln>
            <a:noFill/>
          </a:ln>
          <a:effectLst>
            <a:outerShdw blurRad="1651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0460" tIns="30230" rIns="60460" bIns="30230" rtlCol="0" anchor="ctr"/>
          <a:lstStyle/>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r>
              <a:rPr lang="zh-CN" altLang="en-US" sz="1400" b="1" dirty="0" smtClean="0">
                <a:solidFill>
                  <a:prstClr val="black">
                    <a:lumMod val="85000"/>
                    <a:lumOff val="15000"/>
                  </a:prstClr>
                </a:solidFill>
                <a:latin typeface="微软雅黑" panose="020B0503020204020204" pitchFamily="34" charset="-122"/>
                <a:ea typeface="微软雅黑" panose="020B0503020204020204" pitchFamily="34" charset="-122"/>
              </a:rPr>
              <a:t>山西万鸿科技电话</a:t>
            </a:r>
            <a:r>
              <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rPr>
              <a:t>0351-7631342</a:t>
            </a: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zh-CN" altLang="en-US" sz="1350" dirty="0">
              <a:ea typeface="微软雅黑" panose="020B0503020204020204" pitchFamily="34" charset="-122"/>
            </a:endParaRPr>
          </a:p>
        </p:txBody>
      </p:sp>
      <p:grpSp>
        <p:nvGrpSpPr>
          <p:cNvPr id="2" name="原创设计师QQ598969553      _2"/>
          <p:cNvGrpSpPr/>
          <p:nvPr/>
        </p:nvGrpSpPr>
        <p:grpSpPr>
          <a:xfrm>
            <a:off x="7295254" y="852268"/>
            <a:ext cx="1202338" cy="1020483"/>
            <a:chOff x="7109111" y="2548965"/>
            <a:chExt cx="2397222" cy="2093640"/>
          </a:xfrm>
        </p:grpSpPr>
        <p:grpSp>
          <p:nvGrpSpPr>
            <p:cNvPr id="4" name="组合 13"/>
            <p:cNvGrpSpPr/>
            <p:nvPr/>
          </p:nvGrpSpPr>
          <p:grpSpPr>
            <a:xfrm>
              <a:off x="7109111" y="2548965"/>
              <a:ext cx="2397222" cy="2093640"/>
              <a:chOff x="1511944" y="2420246"/>
              <a:chExt cx="2627152" cy="2294453"/>
            </a:xfrm>
            <a:effectLst>
              <a:outerShdw blurRad="203200" dist="38100" dir="3780000" sx="103000" sy="103000" algn="t" rotWithShape="0">
                <a:prstClr val="black">
                  <a:alpha val="25000"/>
                </a:prstClr>
              </a:outerShdw>
            </a:effectLst>
          </p:grpSpPr>
          <p:sp>
            <p:nvSpPr>
              <p:cNvPr id="19"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68564" tIns="34282" rIns="68564" bIns="34282" numCol="1" anchor="t" anchorCtr="0" compatLnSpc="1"/>
              <a:lstStyle/>
              <a:p>
                <a:endParaRPr lang="zh-CN" altLang="en-US" sz="1200">
                  <a:ea typeface="微软雅黑" panose="020B0503020204020204" pitchFamily="34" charset="-122"/>
                </a:endParaRPr>
              </a:p>
            </p:txBody>
          </p:sp>
          <p:sp>
            <p:nvSpPr>
              <p:cNvPr id="20"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68564" tIns="34282" rIns="68564" bIns="34282" numCol="1" anchor="t" anchorCtr="0" compatLnSpc="1"/>
              <a:lstStyle/>
              <a:p>
                <a:endParaRPr lang="zh-CN" altLang="en-US" sz="1200">
                  <a:ea typeface="微软雅黑" panose="020B0503020204020204" pitchFamily="34" charset="-122"/>
                </a:endParaRPr>
              </a:p>
            </p:txBody>
          </p:sp>
        </p:grpSp>
        <p:sp>
          <p:nvSpPr>
            <p:cNvPr id="17" name="Freeform 7"/>
            <p:cNvSpPr/>
            <p:nvPr/>
          </p:nvSpPr>
          <p:spPr bwMode="auto">
            <a:xfrm>
              <a:off x="7420792" y="2825471"/>
              <a:ext cx="1773861" cy="1540628"/>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gradFill>
              <a:gsLst>
                <a:gs pos="100000">
                  <a:schemeClr val="accent1"/>
                </a:gs>
                <a:gs pos="0">
                  <a:schemeClr val="accent1">
                    <a:lumMod val="75000"/>
                  </a:schemeClr>
                </a:gs>
              </a:gsLst>
              <a:lin ang="5400000" scaled="1"/>
            </a:gradFill>
            <a:ln w="28575" cap="flat">
              <a:gradFill>
                <a:gsLst>
                  <a:gs pos="0">
                    <a:schemeClr val="accent1"/>
                  </a:gs>
                  <a:gs pos="100000">
                    <a:schemeClr val="accent1">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200" dirty="0">
                <a:solidFill>
                  <a:prstClr val="black"/>
                </a:solidFill>
                <a:ea typeface="微软雅黑" panose="020B0503020204020204" pitchFamily="34" charset="-122"/>
              </a:endParaRPr>
            </a:p>
          </p:txBody>
        </p:sp>
        <p:sp>
          <p:nvSpPr>
            <p:cNvPr id="18" name="TextBox 17"/>
            <p:cNvSpPr txBox="1"/>
            <p:nvPr/>
          </p:nvSpPr>
          <p:spPr>
            <a:xfrm>
              <a:off x="7802581" y="3142961"/>
              <a:ext cx="1010287" cy="947160"/>
            </a:xfrm>
            <a:prstGeom prst="rect">
              <a:avLst/>
            </a:prstGeom>
            <a:noFill/>
          </p:spPr>
          <p:txBody>
            <a:bodyPr wrap="square" rtlCol="0">
              <a:spAutoFit/>
            </a:bodyPr>
            <a:lstStyle/>
            <a:p>
              <a:r>
                <a:rPr lang="zh-CN" altLang="en-US" sz="1200" b="1" dirty="0" smtClean="0">
                  <a:solidFill>
                    <a:schemeClr val="bg1"/>
                  </a:solidFill>
                  <a:latin typeface="微软雅黑" panose="020B0503020204020204" pitchFamily="34" charset="-122"/>
                  <a:ea typeface="微软雅黑" panose="020B0503020204020204" pitchFamily="34" charset="-122"/>
                </a:rPr>
                <a:t>技术支持</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sp>
        <p:nvSpPr>
          <p:cNvPr id="6" name="页脚占位符 5"/>
          <p:cNvSpPr>
            <a:spLocks noGrp="1"/>
          </p:cNvSpPr>
          <p:nvPr>
            <p:ph type="ftr" sz="quarter" idx="11"/>
          </p:nvPr>
        </p:nvSpPr>
        <p:spPr/>
        <p:txBody>
          <a:bodyPr/>
          <a:p>
            <a:pPr algn="ctr"/>
            <a:r>
              <a:rPr lang="zh-CN" altLang="en-US" smtClean="0"/>
              <a:t>达川区农机推广站</a:t>
            </a:r>
            <a:endParaRPr lang="zh-CN"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759122"/>
            <a:ext cx="4458272" cy="732508"/>
          </a:xfrm>
          <a:prstGeom prst="rect">
            <a:avLst/>
          </a:prstGeom>
        </p:spPr>
        <p:txBody>
          <a:bodyPr wrap="none">
            <a:spAutoFit/>
          </a:bodyPr>
          <a:lstStyle/>
          <a:p>
            <a:pPr marL="342900" indent="-342900" eaLnBrk="0" hangingPunct="0">
              <a:spcBef>
                <a:spcPct val="20000"/>
              </a:spcBef>
              <a:buClr>
                <a:schemeClr val="tx1"/>
              </a:buClr>
              <a:buFont typeface="Wingdings" panose="05000000000000000000" pitchFamily="2" charset="2"/>
              <a:buChar char="u"/>
              <a:defRPr/>
            </a:pPr>
            <a:r>
              <a:rPr lang="zh-CN" altLang="en-US" sz="2000" b="1" dirty="0"/>
              <a:t>申请</a:t>
            </a:r>
            <a:r>
              <a:rPr lang="zh-CN" altLang="en-US" sz="2000" b="1" dirty="0" smtClean="0"/>
              <a:t>录入（方式二）</a:t>
            </a:r>
            <a:endParaRPr lang="en-US" altLang="zh-CN" sz="2000" b="1" dirty="0" smtClean="0"/>
          </a:p>
          <a:p>
            <a:pPr eaLnBrk="0" hangingPunct="0">
              <a:spcBef>
                <a:spcPct val="20000"/>
              </a:spcBef>
              <a:buClr>
                <a:schemeClr val="tx1"/>
              </a:buClr>
              <a:defRPr/>
            </a:pPr>
            <a:r>
              <a:rPr lang="zh-CN" altLang="en-US" b="1" dirty="0" smtClean="0"/>
              <a:t>      在</a:t>
            </a:r>
            <a:r>
              <a:rPr lang="zh-CN" altLang="en-US" b="1" dirty="0"/>
              <a:t>供货管理</a:t>
            </a:r>
            <a:r>
              <a:rPr lang="en-US" altLang="zh-CN" b="1" dirty="0"/>
              <a:t>——</a:t>
            </a:r>
            <a:r>
              <a:rPr lang="zh-CN" altLang="en-US" b="1" dirty="0"/>
              <a:t>企业供货查询菜单进入 </a:t>
            </a:r>
            <a:endParaRPr lang="zh-CN" altLang="en-US" b="1" dirty="0"/>
          </a:p>
        </p:txBody>
      </p:sp>
      <p:sp>
        <p:nvSpPr>
          <p:cNvPr id="3" name="矩形 2"/>
          <p:cNvSpPr/>
          <p:nvPr/>
        </p:nvSpPr>
        <p:spPr>
          <a:xfrm>
            <a:off x="500034" y="285734"/>
            <a:ext cx="2011680" cy="368300"/>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rPr>
              <a:t>区乡操作主要功能</a:t>
            </a:r>
            <a:endParaRPr lang="zh-CN" altLang="en-US" dirty="0"/>
          </a:p>
        </p:txBody>
      </p:sp>
      <p:pic>
        <p:nvPicPr>
          <p:cNvPr id="11266"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7504" y="1460004"/>
            <a:ext cx="8928992" cy="2911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25257" y="4475316"/>
            <a:ext cx="2954655" cy="369332"/>
          </a:xfrm>
          <a:prstGeom prst="rect">
            <a:avLst/>
          </a:prstGeom>
          <a:noFill/>
        </p:spPr>
        <p:txBody>
          <a:bodyPr wrap="none" rtlCol="0">
            <a:spAutoFit/>
          </a:bodyPr>
          <a:lstStyle/>
          <a:p>
            <a:r>
              <a:rPr lang="zh-CN" altLang="en-US" b="1" dirty="0" smtClean="0"/>
              <a:t>适用于单个产品的申请录入</a:t>
            </a:r>
            <a:endParaRPr lang="zh-CN" altLang="en-US" b="1" dirty="0"/>
          </a:p>
        </p:txBody>
      </p:sp>
      <p:sp>
        <p:nvSpPr>
          <p:cNvPr id="4" name="页脚占位符 3"/>
          <p:cNvSpPr>
            <a:spLocks noGrp="1"/>
          </p:cNvSpPr>
          <p:nvPr>
            <p:ph type="ftr" sz="quarter" idx="11"/>
          </p:nvPr>
        </p:nvSpPr>
        <p:spPr/>
        <p:txBody>
          <a:bodyPr/>
          <a:p>
            <a:pPr algn="ctr"/>
            <a:r>
              <a:rPr lang="zh-CN" altLang="en-US" smtClean="0"/>
              <a:t>达川区农机推广站</a:t>
            </a:r>
            <a:endParaRPr lang="zh-CN"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0034" y="285734"/>
            <a:ext cx="2011680" cy="368300"/>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rPr>
              <a:t>区乡操作主要功能</a:t>
            </a:r>
            <a:endParaRPr lang="zh-CN" altLang="en-US" dirty="0"/>
          </a:p>
        </p:txBody>
      </p:sp>
      <p:sp>
        <p:nvSpPr>
          <p:cNvPr id="4" name="矩形 3"/>
          <p:cNvSpPr/>
          <p:nvPr/>
        </p:nvSpPr>
        <p:spPr>
          <a:xfrm>
            <a:off x="395536" y="759122"/>
            <a:ext cx="2337499" cy="732508"/>
          </a:xfrm>
          <a:prstGeom prst="rect">
            <a:avLst/>
          </a:prstGeom>
        </p:spPr>
        <p:txBody>
          <a:bodyPr wrap="none">
            <a:spAutoFit/>
          </a:bodyPr>
          <a:lstStyle/>
          <a:p>
            <a:pPr marL="342900" indent="-342900" eaLnBrk="0" hangingPunct="0">
              <a:spcBef>
                <a:spcPct val="20000"/>
              </a:spcBef>
              <a:buClr>
                <a:schemeClr val="tx1"/>
              </a:buClr>
              <a:buFont typeface="Wingdings" panose="05000000000000000000" pitchFamily="2" charset="2"/>
              <a:buChar char="u"/>
              <a:defRPr/>
            </a:pPr>
            <a:r>
              <a:rPr lang="zh-CN" altLang="en-US" sz="2000" b="1" dirty="0" smtClean="0"/>
              <a:t>生成资金申请表</a:t>
            </a:r>
            <a:endParaRPr lang="en-US" altLang="zh-CN" sz="2000" b="1" dirty="0" smtClean="0"/>
          </a:p>
          <a:p>
            <a:pPr eaLnBrk="0" hangingPunct="0">
              <a:spcBef>
                <a:spcPct val="20000"/>
              </a:spcBef>
              <a:buClr>
                <a:schemeClr val="tx1"/>
              </a:buClr>
              <a:defRPr/>
            </a:pPr>
            <a:r>
              <a:rPr lang="zh-CN" altLang="en-US" b="1" dirty="0" smtClean="0"/>
              <a:t>       </a:t>
            </a:r>
            <a:endParaRPr lang="zh-CN" altLang="en-US" b="1" dirty="0"/>
          </a:p>
        </p:txBody>
      </p:sp>
      <p:pic>
        <p:nvPicPr>
          <p:cNvPr id="4098" name="Picture 2"/>
          <p:cNvPicPr>
            <a:picLocks noChangeAspect="1" noChangeArrowheads="1"/>
          </p:cNvPicPr>
          <p:nvPr/>
        </p:nvPicPr>
        <p:blipFill>
          <a:blip r:embed="rId1"/>
          <a:srcRect/>
          <a:stretch>
            <a:fillRect/>
          </a:stretch>
        </p:blipFill>
        <p:spPr bwMode="auto">
          <a:xfrm>
            <a:off x="0" y="1214428"/>
            <a:ext cx="9030952" cy="3357586"/>
          </a:xfrm>
          <a:prstGeom prst="rect">
            <a:avLst/>
          </a:prstGeom>
          <a:noFill/>
          <a:ln w="9525">
            <a:noFill/>
            <a:miter lim="800000"/>
            <a:headEnd/>
            <a:tailEnd/>
          </a:ln>
          <a:effectLst/>
        </p:spPr>
      </p:pic>
      <p:sp>
        <p:nvSpPr>
          <p:cNvPr id="3" name="页脚占位符 2"/>
          <p:cNvSpPr>
            <a:spLocks noGrp="1"/>
          </p:cNvSpPr>
          <p:nvPr>
            <p:ph type="ftr" sz="quarter" idx="11"/>
          </p:nvPr>
        </p:nvSpPr>
        <p:spPr/>
        <p:txBody>
          <a:bodyPr/>
          <a:p>
            <a:pPr algn="ctr"/>
            <a:r>
              <a:rPr lang="zh-CN" altLang="en-US" smtClean="0"/>
              <a:t>达川区农机推广站</a:t>
            </a:r>
            <a:endParaRPr lang="zh-CN"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8596" y="214297"/>
            <a:ext cx="6215106" cy="646331"/>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注意事项</a:t>
            </a:r>
            <a:r>
              <a:rPr lang="en-US" altLang="zh-CN" b="1"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关于打印资金申请表水印及格式问题</a:t>
            </a:r>
            <a:endParaRPr lang="zh-CN" altLang="en-US" b="1" dirty="0" smtClean="0">
              <a:latin typeface="微软雅黑" panose="020B0503020204020204" pitchFamily="34" charset="-122"/>
              <a:ea typeface="微软雅黑" panose="020B0503020204020204" pitchFamily="34" charset="-122"/>
            </a:endParaRPr>
          </a:p>
          <a:p>
            <a:endParaRPr lang="zh-CN" altLang="en-US" b="1" dirty="0">
              <a:latin typeface="微软雅黑" panose="020B0503020204020204" pitchFamily="34" charset="-122"/>
              <a:ea typeface="微软雅黑" panose="020B0503020204020204" pitchFamily="34" charset="-122"/>
            </a:endParaRPr>
          </a:p>
        </p:txBody>
      </p:sp>
      <p:pic>
        <p:nvPicPr>
          <p:cNvPr id="3" name="Picture 5"/>
          <p:cNvPicPr>
            <a:picLocks noChangeAspect="1" noChangeArrowheads="1"/>
          </p:cNvPicPr>
          <p:nvPr/>
        </p:nvPicPr>
        <p:blipFill>
          <a:blip r:embed="rId1" cstate="print"/>
          <a:srcRect/>
          <a:stretch>
            <a:fillRect/>
          </a:stretch>
        </p:blipFill>
        <p:spPr bwMode="auto">
          <a:xfrm>
            <a:off x="7429520" y="0"/>
            <a:ext cx="1685925" cy="657208"/>
          </a:xfrm>
          <a:prstGeom prst="rect">
            <a:avLst/>
          </a:prstGeom>
          <a:noFill/>
          <a:ln w="9525">
            <a:noFill/>
            <a:miter lim="800000"/>
            <a:headEnd/>
            <a:tailEnd/>
          </a:ln>
          <a:effectLst/>
        </p:spPr>
      </p:pic>
      <p:sp>
        <p:nvSpPr>
          <p:cNvPr id="43" name="原创设计师QQ598969553      _24">
            <a:hlinkClick r:id="rId2" action="ppaction://hlinksldjump"/>
          </p:cNvPr>
          <p:cNvSpPr>
            <a:spLocks noEditPoints="1"/>
          </p:cNvSpPr>
          <p:nvPr/>
        </p:nvSpPr>
        <p:spPr bwMode="auto">
          <a:xfrm>
            <a:off x="8897417" y="4885810"/>
            <a:ext cx="246583" cy="257690"/>
          </a:xfrm>
          <a:custGeom>
            <a:avLst/>
            <a:gdLst>
              <a:gd name="T0" fmla="*/ 81 w 94"/>
              <a:gd name="T1" fmla="*/ 57 h 98"/>
              <a:gd name="T2" fmla="*/ 81 w 94"/>
              <a:gd name="T3" fmla="*/ 95 h 98"/>
              <a:gd name="T4" fmla="*/ 81 w 94"/>
              <a:gd name="T5" fmla="*/ 98 h 98"/>
              <a:gd name="T6" fmla="*/ 78 w 94"/>
              <a:gd name="T7" fmla="*/ 98 h 98"/>
              <a:gd name="T8" fmla="*/ 67 w 94"/>
              <a:gd name="T9" fmla="*/ 98 h 98"/>
              <a:gd name="T10" fmla="*/ 67 w 94"/>
              <a:gd name="T11" fmla="*/ 68 h 98"/>
              <a:gd name="T12" fmla="*/ 62 w 94"/>
              <a:gd name="T13" fmla="*/ 64 h 98"/>
              <a:gd name="T14" fmla="*/ 49 w 94"/>
              <a:gd name="T15" fmla="*/ 64 h 98"/>
              <a:gd name="T16" fmla="*/ 45 w 94"/>
              <a:gd name="T17" fmla="*/ 68 h 98"/>
              <a:gd name="T18" fmla="*/ 45 w 94"/>
              <a:gd name="T19" fmla="*/ 98 h 98"/>
              <a:gd name="T20" fmla="*/ 15 w 94"/>
              <a:gd name="T21" fmla="*/ 98 h 98"/>
              <a:gd name="T22" fmla="*/ 12 w 94"/>
              <a:gd name="T23" fmla="*/ 98 h 98"/>
              <a:gd name="T24" fmla="*/ 12 w 94"/>
              <a:gd name="T25" fmla="*/ 95 h 98"/>
              <a:gd name="T26" fmla="*/ 12 w 94"/>
              <a:gd name="T27" fmla="*/ 57 h 98"/>
              <a:gd name="T28" fmla="*/ 3 w 94"/>
              <a:gd name="T29" fmla="*/ 57 h 98"/>
              <a:gd name="T30" fmla="*/ 0 w 94"/>
              <a:gd name="T31" fmla="*/ 50 h 98"/>
              <a:gd name="T32" fmla="*/ 44 w 94"/>
              <a:gd name="T33" fmla="*/ 3 h 98"/>
              <a:gd name="T34" fmla="*/ 47 w 94"/>
              <a:gd name="T35" fmla="*/ 0 h 98"/>
              <a:gd name="T36" fmla="*/ 50 w 94"/>
              <a:gd name="T37" fmla="*/ 3 h 98"/>
              <a:gd name="T38" fmla="*/ 94 w 94"/>
              <a:gd name="T39" fmla="*/ 50 h 98"/>
              <a:gd name="T40" fmla="*/ 90 w 94"/>
              <a:gd name="T41" fmla="*/ 57 h 98"/>
              <a:gd name="T42" fmla="*/ 81 w 94"/>
              <a:gd name="T43" fmla="*/ 57 h 98"/>
              <a:gd name="T44" fmla="*/ 74 w 94"/>
              <a:gd name="T45" fmla="*/ 8 h 98"/>
              <a:gd name="T46" fmla="*/ 77 w 94"/>
              <a:gd name="T47" fmla="*/ 8 h 98"/>
              <a:gd name="T48" fmla="*/ 77 w 94"/>
              <a:gd name="T49" fmla="*/ 2 h 98"/>
              <a:gd name="T50" fmla="*/ 61 w 94"/>
              <a:gd name="T51" fmla="*/ 2 h 98"/>
              <a:gd name="T52" fmla="*/ 61 w 94"/>
              <a:gd name="T53" fmla="*/ 8 h 98"/>
              <a:gd name="T54" fmla="*/ 64 w 94"/>
              <a:gd name="T55" fmla="*/ 8 h 98"/>
              <a:gd name="T56" fmla="*/ 64 w 94"/>
              <a:gd name="T57" fmla="*/ 13 h 98"/>
              <a:gd name="T58" fmla="*/ 74 w 94"/>
              <a:gd name="T59" fmla="*/ 25 h 98"/>
              <a:gd name="T60" fmla="*/ 74 w 94"/>
              <a:gd name="T61" fmla="*/ 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98">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chemeClr val="accent1"/>
          </a:solidFill>
          <a:ln>
            <a:noFill/>
          </a:ln>
        </p:spPr>
        <p:txBody>
          <a:bodyPr vert="horz" wrap="square" lIns="91440" tIns="45720" rIns="91440" bIns="45720" numCol="1" anchor="t" anchorCtr="0" compatLnSpc="1"/>
          <a:lstStyle/>
          <a:p>
            <a:endParaRPr lang="zh-CN" altLang="en-US" sz="1400">
              <a:solidFill>
                <a:prstClr val="black"/>
              </a:solidFill>
              <a:ea typeface="微软雅黑" panose="020B0503020204020204" pitchFamily="34" charset="-122"/>
            </a:endParaRPr>
          </a:p>
        </p:txBody>
      </p:sp>
      <p:sp>
        <p:nvSpPr>
          <p:cNvPr id="12" name="矩形 11"/>
          <p:cNvSpPr/>
          <p:nvPr/>
        </p:nvSpPr>
        <p:spPr>
          <a:xfrm>
            <a:off x="323528" y="1635646"/>
            <a:ext cx="6480720" cy="867930"/>
          </a:xfrm>
          <a:prstGeom prst="rect">
            <a:avLst/>
          </a:prstGeom>
        </p:spPr>
        <p:txBody>
          <a:bodyPr wrap="square">
            <a:spAutoFit/>
          </a:bodyPr>
          <a:lstStyle/>
          <a:p>
            <a:pPr>
              <a:lnSpc>
                <a:spcPct val="120000"/>
              </a:lnSpc>
            </a:pP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打印</a:t>
            </a:r>
            <a:r>
              <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资金申请表</a:t>
            </a:r>
            <a:r>
              <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出现无水印，格式不正确（无边框、不全、缩小等），如果是使用</a:t>
            </a:r>
            <a:r>
              <a:rPr lang="en-US" altLang="zh-CN" sz="1400" b="1" dirty="0" err="1" smtClean="0">
                <a:solidFill>
                  <a:schemeClr val="tx1">
                    <a:lumMod val="75000"/>
                    <a:lumOff val="25000"/>
                  </a:schemeClr>
                </a:solidFill>
                <a:latin typeface="微软雅黑" panose="020B0503020204020204" pitchFamily="34" charset="-122"/>
                <a:ea typeface="微软雅黑" panose="020B0503020204020204" pitchFamily="34" charset="-122"/>
              </a:rPr>
              <a:t>Ie</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模式的话，需要安装 </a:t>
            </a:r>
            <a:r>
              <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rPr>
              <a:t>Adobe Read</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即可，详细安装方式及安装包可使用参考“</a:t>
            </a:r>
            <a:r>
              <a:rPr lang="en-US" altLang="zh-CN" sz="1400" b="1" dirty="0" err="1" smtClean="0">
                <a:solidFill>
                  <a:schemeClr val="tx1">
                    <a:lumMod val="75000"/>
                    <a:lumOff val="25000"/>
                  </a:schemeClr>
                </a:solidFill>
                <a:latin typeface="微软雅黑" panose="020B0503020204020204" pitchFamily="34" charset="-122"/>
                <a:ea typeface="微软雅黑" panose="020B0503020204020204" pitchFamily="34" charset="-122"/>
              </a:rPr>
              <a:t>AdbeRdr</a:t>
            </a:r>
            <a:r>
              <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解决系统打印问题</a:t>
            </a:r>
            <a:r>
              <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”与</a:t>
            </a:r>
            <a:r>
              <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安装</a:t>
            </a:r>
            <a:r>
              <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重装</a:t>
            </a:r>
            <a:r>
              <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rPr>
              <a:t>)Adobe Read.doc 》</a:t>
            </a:r>
            <a:endPar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原创设计师QQ598969553      _1"/>
          <p:cNvSpPr/>
          <p:nvPr/>
        </p:nvSpPr>
        <p:spPr>
          <a:xfrm>
            <a:off x="6858016" y="1785932"/>
            <a:ext cx="2267727" cy="2621477"/>
          </a:xfrm>
          <a:prstGeom prst="round2DiagRect">
            <a:avLst/>
          </a:prstGeom>
          <a:solidFill>
            <a:srgbClr val="F7F7F7"/>
          </a:solidFill>
          <a:ln>
            <a:noFill/>
          </a:ln>
          <a:effectLst>
            <a:outerShdw blurRad="1651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0460" tIns="30230" rIns="60460" bIns="30230" rtlCol="0" anchor="ctr"/>
          <a:lstStyle/>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r>
              <a:rPr lang="zh-CN" altLang="en-US" sz="1400" b="1" dirty="0" smtClean="0">
                <a:solidFill>
                  <a:prstClr val="black">
                    <a:lumMod val="85000"/>
                    <a:lumOff val="15000"/>
                  </a:prstClr>
                </a:solidFill>
                <a:latin typeface="微软雅黑" panose="020B0503020204020204" pitchFamily="34" charset="-122"/>
                <a:ea typeface="微软雅黑" panose="020B0503020204020204" pitchFamily="34" charset="-122"/>
              </a:rPr>
              <a:t>山西万鸿科技电话</a:t>
            </a:r>
            <a:r>
              <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rPr>
              <a:t>0351-7631342</a:t>
            </a: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zh-CN" altLang="en-US" sz="1350" dirty="0">
              <a:ea typeface="微软雅黑" panose="020B0503020204020204" pitchFamily="34" charset="-122"/>
            </a:endParaRPr>
          </a:p>
        </p:txBody>
      </p:sp>
      <p:grpSp>
        <p:nvGrpSpPr>
          <p:cNvPr id="2" name="原创设计师QQ598969553      _2"/>
          <p:cNvGrpSpPr/>
          <p:nvPr/>
        </p:nvGrpSpPr>
        <p:grpSpPr>
          <a:xfrm>
            <a:off x="7295254" y="852268"/>
            <a:ext cx="1202338" cy="1020483"/>
            <a:chOff x="7109111" y="2548965"/>
            <a:chExt cx="2397222" cy="2093640"/>
          </a:xfrm>
        </p:grpSpPr>
        <p:grpSp>
          <p:nvGrpSpPr>
            <p:cNvPr id="4" name="组合 13"/>
            <p:cNvGrpSpPr/>
            <p:nvPr/>
          </p:nvGrpSpPr>
          <p:grpSpPr>
            <a:xfrm>
              <a:off x="7109111" y="2548965"/>
              <a:ext cx="2397222" cy="2093640"/>
              <a:chOff x="1511944" y="2420246"/>
              <a:chExt cx="2627152" cy="2294453"/>
            </a:xfrm>
            <a:effectLst>
              <a:outerShdw blurRad="203200" dist="38100" dir="3780000" sx="103000" sy="103000" algn="t" rotWithShape="0">
                <a:prstClr val="black">
                  <a:alpha val="25000"/>
                </a:prstClr>
              </a:outerShdw>
            </a:effectLst>
          </p:grpSpPr>
          <p:sp>
            <p:nvSpPr>
              <p:cNvPr id="25"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68564" tIns="34282" rIns="68564" bIns="34282" numCol="1" anchor="t" anchorCtr="0" compatLnSpc="1"/>
              <a:lstStyle/>
              <a:p>
                <a:endParaRPr lang="zh-CN" altLang="en-US" sz="1200">
                  <a:ea typeface="微软雅黑" panose="020B0503020204020204" pitchFamily="34" charset="-122"/>
                </a:endParaRPr>
              </a:p>
            </p:txBody>
          </p:sp>
          <p:sp>
            <p:nvSpPr>
              <p:cNvPr id="26"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68564" tIns="34282" rIns="68564" bIns="34282" numCol="1" anchor="t" anchorCtr="0" compatLnSpc="1"/>
              <a:lstStyle/>
              <a:p>
                <a:endParaRPr lang="zh-CN" altLang="en-US" sz="1200">
                  <a:ea typeface="微软雅黑" panose="020B0503020204020204" pitchFamily="34" charset="-122"/>
                </a:endParaRPr>
              </a:p>
            </p:txBody>
          </p:sp>
        </p:grpSp>
        <p:sp>
          <p:nvSpPr>
            <p:cNvPr id="23" name="Freeform 7"/>
            <p:cNvSpPr/>
            <p:nvPr/>
          </p:nvSpPr>
          <p:spPr bwMode="auto">
            <a:xfrm>
              <a:off x="7420792" y="2825471"/>
              <a:ext cx="1773861" cy="1540628"/>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gradFill>
              <a:gsLst>
                <a:gs pos="100000">
                  <a:schemeClr val="accent1"/>
                </a:gs>
                <a:gs pos="0">
                  <a:schemeClr val="accent1">
                    <a:lumMod val="75000"/>
                  </a:schemeClr>
                </a:gs>
              </a:gsLst>
              <a:lin ang="5400000" scaled="1"/>
            </a:gradFill>
            <a:ln w="28575" cap="flat">
              <a:gradFill>
                <a:gsLst>
                  <a:gs pos="0">
                    <a:schemeClr val="accent1"/>
                  </a:gs>
                  <a:gs pos="100000">
                    <a:schemeClr val="accent1">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200" dirty="0">
                <a:solidFill>
                  <a:prstClr val="black"/>
                </a:solidFill>
                <a:ea typeface="微软雅黑" panose="020B0503020204020204" pitchFamily="34" charset="-122"/>
              </a:endParaRPr>
            </a:p>
          </p:txBody>
        </p:sp>
        <p:sp>
          <p:nvSpPr>
            <p:cNvPr id="24" name="TextBox 23"/>
            <p:cNvSpPr txBox="1"/>
            <p:nvPr/>
          </p:nvSpPr>
          <p:spPr>
            <a:xfrm>
              <a:off x="7802581" y="3142961"/>
              <a:ext cx="1010287" cy="947160"/>
            </a:xfrm>
            <a:prstGeom prst="rect">
              <a:avLst/>
            </a:prstGeom>
            <a:noFill/>
          </p:spPr>
          <p:txBody>
            <a:bodyPr wrap="square" rtlCol="0">
              <a:spAutoFit/>
            </a:bodyPr>
            <a:lstStyle/>
            <a:p>
              <a:r>
                <a:rPr lang="zh-CN" altLang="en-US" sz="1200" b="1" dirty="0" smtClean="0">
                  <a:solidFill>
                    <a:schemeClr val="bg1"/>
                  </a:solidFill>
                  <a:latin typeface="微软雅黑" panose="020B0503020204020204" pitchFamily="34" charset="-122"/>
                  <a:ea typeface="微软雅黑" panose="020B0503020204020204" pitchFamily="34" charset="-122"/>
                </a:rPr>
                <a:t>技术支持</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sp>
        <p:nvSpPr>
          <p:cNvPr id="6" name="页脚占位符 5"/>
          <p:cNvSpPr>
            <a:spLocks noGrp="1"/>
          </p:cNvSpPr>
          <p:nvPr>
            <p:ph type="ftr" sz="quarter" idx="11"/>
          </p:nvPr>
        </p:nvSpPr>
        <p:spPr/>
        <p:txBody>
          <a:bodyPr/>
          <a:p>
            <a:pPr algn="ctr"/>
            <a:r>
              <a:rPr lang="zh-CN" altLang="en-US" smtClean="0"/>
              <a:t>达川区农机推广站</a:t>
            </a:r>
            <a:endParaRPr lang="zh-CN"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8596" y="214297"/>
            <a:ext cx="6215106" cy="646331"/>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常见问题</a:t>
            </a:r>
            <a:r>
              <a:rPr lang="en-US" altLang="zh-CN" b="1"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申请信息错误如何重新编辑</a:t>
            </a:r>
            <a:endParaRPr lang="zh-CN" altLang="en-US" b="1" dirty="0" smtClean="0">
              <a:latin typeface="微软雅黑" panose="020B0503020204020204" pitchFamily="34" charset="-122"/>
              <a:ea typeface="微软雅黑" panose="020B0503020204020204" pitchFamily="34" charset="-122"/>
            </a:endParaRPr>
          </a:p>
          <a:p>
            <a:endParaRPr lang="zh-CN" altLang="en-US" b="1" dirty="0">
              <a:latin typeface="微软雅黑" panose="020B0503020204020204" pitchFamily="34" charset="-122"/>
              <a:ea typeface="微软雅黑" panose="020B0503020204020204" pitchFamily="34" charset="-122"/>
            </a:endParaRPr>
          </a:p>
        </p:txBody>
      </p:sp>
      <p:pic>
        <p:nvPicPr>
          <p:cNvPr id="3" name="Picture 5"/>
          <p:cNvPicPr>
            <a:picLocks noChangeAspect="1" noChangeArrowheads="1"/>
          </p:cNvPicPr>
          <p:nvPr/>
        </p:nvPicPr>
        <p:blipFill>
          <a:blip r:embed="rId1" cstate="print"/>
          <a:srcRect/>
          <a:stretch>
            <a:fillRect/>
          </a:stretch>
        </p:blipFill>
        <p:spPr bwMode="auto">
          <a:xfrm>
            <a:off x="7429520" y="0"/>
            <a:ext cx="1685925" cy="657208"/>
          </a:xfrm>
          <a:prstGeom prst="rect">
            <a:avLst/>
          </a:prstGeom>
          <a:noFill/>
          <a:ln w="9525">
            <a:noFill/>
            <a:miter lim="800000"/>
            <a:headEnd/>
            <a:tailEnd/>
          </a:ln>
          <a:effectLst/>
        </p:spPr>
      </p:pic>
      <p:sp>
        <p:nvSpPr>
          <p:cNvPr id="43" name="原创设计师QQ598969553      _24">
            <a:hlinkClick r:id="rId2" action="ppaction://hlinksldjump"/>
          </p:cNvPr>
          <p:cNvSpPr>
            <a:spLocks noEditPoints="1"/>
          </p:cNvSpPr>
          <p:nvPr/>
        </p:nvSpPr>
        <p:spPr bwMode="auto">
          <a:xfrm>
            <a:off x="8897417" y="4885810"/>
            <a:ext cx="246583" cy="257690"/>
          </a:xfrm>
          <a:custGeom>
            <a:avLst/>
            <a:gdLst>
              <a:gd name="T0" fmla="*/ 81 w 94"/>
              <a:gd name="T1" fmla="*/ 57 h 98"/>
              <a:gd name="T2" fmla="*/ 81 w 94"/>
              <a:gd name="T3" fmla="*/ 95 h 98"/>
              <a:gd name="T4" fmla="*/ 81 w 94"/>
              <a:gd name="T5" fmla="*/ 98 h 98"/>
              <a:gd name="T6" fmla="*/ 78 w 94"/>
              <a:gd name="T7" fmla="*/ 98 h 98"/>
              <a:gd name="T8" fmla="*/ 67 w 94"/>
              <a:gd name="T9" fmla="*/ 98 h 98"/>
              <a:gd name="T10" fmla="*/ 67 w 94"/>
              <a:gd name="T11" fmla="*/ 68 h 98"/>
              <a:gd name="T12" fmla="*/ 62 w 94"/>
              <a:gd name="T13" fmla="*/ 64 h 98"/>
              <a:gd name="T14" fmla="*/ 49 w 94"/>
              <a:gd name="T15" fmla="*/ 64 h 98"/>
              <a:gd name="T16" fmla="*/ 45 w 94"/>
              <a:gd name="T17" fmla="*/ 68 h 98"/>
              <a:gd name="T18" fmla="*/ 45 w 94"/>
              <a:gd name="T19" fmla="*/ 98 h 98"/>
              <a:gd name="T20" fmla="*/ 15 w 94"/>
              <a:gd name="T21" fmla="*/ 98 h 98"/>
              <a:gd name="T22" fmla="*/ 12 w 94"/>
              <a:gd name="T23" fmla="*/ 98 h 98"/>
              <a:gd name="T24" fmla="*/ 12 w 94"/>
              <a:gd name="T25" fmla="*/ 95 h 98"/>
              <a:gd name="T26" fmla="*/ 12 w 94"/>
              <a:gd name="T27" fmla="*/ 57 h 98"/>
              <a:gd name="T28" fmla="*/ 3 w 94"/>
              <a:gd name="T29" fmla="*/ 57 h 98"/>
              <a:gd name="T30" fmla="*/ 0 w 94"/>
              <a:gd name="T31" fmla="*/ 50 h 98"/>
              <a:gd name="T32" fmla="*/ 44 w 94"/>
              <a:gd name="T33" fmla="*/ 3 h 98"/>
              <a:gd name="T34" fmla="*/ 47 w 94"/>
              <a:gd name="T35" fmla="*/ 0 h 98"/>
              <a:gd name="T36" fmla="*/ 50 w 94"/>
              <a:gd name="T37" fmla="*/ 3 h 98"/>
              <a:gd name="T38" fmla="*/ 94 w 94"/>
              <a:gd name="T39" fmla="*/ 50 h 98"/>
              <a:gd name="T40" fmla="*/ 90 w 94"/>
              <a:gd name="T41" fmla="*/ 57 h 98"/>
              <a:gd name="T42" fmla="*/ 81 w 94"/>
              <a:gd name="T43" fmla="*/ 57 h 98"/>
              <a:gd name="T44" fmla="*/ 74 w 94"/>
              <a:gd name="T45" fmla="*/ 8 h 98"/>
              <a:gd name="T46" fmla="*/ 77 w 94"/>
              <a:gd name="T47" fmla="*/ 8 h 98"/>
              <a:gd name="T48" fmla="*/ 77 w 94"/>
              <a:gd name="T49" fmla="*/ 2 h 98"/>
              <a:gd name="T50" fmla="*/ 61 w 94"/>
              <a:gd name="T51" fmla="*/ 2 h 98"/>
              <a:gd name="T52" fmla="*/ 61 w 94"/>
              <a:gd name="T53" fmla="*/ 8 h 98"/>
              <a:gd name="T54" fmla="*/ 64 w 94"/>
              <a:gd name="T55" fmla="*/ 8 h 98"/>
              <a:gd name="T56" fmla="*/ 64 w 94"/>
              <a:gd name="T57" fmla="*/ 13 h 98"/>
              <a:gd name="T58" fmla="*/ 74 w 94"/>
              <a:gd name="T59" fmla="*/ 25 h 98"/>
              <a:gd name="T60" fmla="*/ 74 w 94"/>
              <a:gd name="T61" fmla="*/ 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98">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chemeClr val="accent1"/>
          </a:solidFill>
          <a:ln>
            <a:noFill/>
          </a:ln>
        </p:spPr>
        <p:txBody>
          <a:bodyPr vert="horz" wrap="square" lIns="91440" tIns="45720" rIns="91440" bIns="45720" numCol="1" anchor="t" anchorCtr="0" compatLnSpc="1"/>
          <a:lstStyle/>
          <a:p>
            <a:endParaRPr lang="zh-CN" altLang="en-US" sz="1400">
              <a:solidFill>
                <a:prstClr val="black"/>
              </a:solidFill>
              <a:ea typeface="微软雅黑" panose="020B0503020204020204" pitchFamily="34" charset="-122"/>
            </a:endParaRPr>
          </a:p>
        </p:txBody>
      </p:sp>
      <p:sp>
        <p:nvSpPr>
          <p:cNvPr id="12" name="矩形 11"/>
          <p:cNvSpPr/>
          <p:nvPr/>
        </p:nvSpPr>
        <p:spPr>
          <a:xfrm>
            <a:off x="571472" y="1357304"/>
            <a:ext cx="5857916" cy="1124585"/>
          </a:xfrm>
          <a:prstGeom prst="rect">
            <a:avLst/>
          </a:prstGeom>
        </p:spPr>
        <p:txBody>
          <a:bodyPr wrap="square">
            <a:spAutoFit/>
          </a:bodyPr>
          <a:lstStyle/>
          <a:p>
            <a:pPr>
              <a:lnSpc>
                <a:spcPct val="120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系统中，如发现申请信息有误（出厂编号选错、信息填写错误等），均可由相关用户退回至待打表状态</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注意：</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只有申请处于待打表状态可进行编辑</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，由区操作（或乡镇操作）在“生成资金申请表”功能中，找到指定申请，可进行编辑操作。编辑后需重新进行之后的流程操作。</a:t>
            </a: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050" name="Picture 2"/>
          <p:cNvPicPr>
            <a:picLocks noChangeAspect="1" noChangeArrowheads="1"/>
          </p:cNvPicPr>
          <p:nvPr/>
        </p:nvPicPr>
        <p:blipFill>
          <a:blip r:embed="rId3" cstate="print"/>
          <a:srcRect/>
          <a:stretch>
            <a:fillRect/>
          </a:stretch>
        </p:blipFill>
        <p:spPr bwMode="auto">
          <a:xfrm>
            <a:off x="467544" y="2571750"/>
            <a:ext cx="5951954" cy="1008112"/>
          </a:xfrm>
          <a:prstGeom prst="rect">
            <a:avLst/>
          </a:prstGeom>
          <a:noFill/>
          <a:ln w="9525">
            <a:noFill/>
            <a:miter lim="800000"/>
            <a:headEnd/>
            <a:tailEnd/>
          </a:ln>
        </p:spPr>
      </p:pic>
      <p:sp>
        <p:nvSpPr>
          <p:cNvPr id="14" name="原创设计师QQ598969553      _1"/>
          <p:cNvSpPr/>
          <p:nvPr/>
        </p:nvSpPr>
        <p:spPr>
          <a:xfrm>
            <a:off x="6858016" y="1785932"/>
            <a:ext cx="2267727" cy="2621477"/>
          </a:xfrm>
          <a:prstGeom prst="round2DiagRect">
            <a:avLst/>
          </a:prstGeom>
          <a:solidFill>
            <a:srgbClr val="F7F7F7"/>
          </a:solidFill>
          <a:ln>
            <a:noFill/>
          </a:ln>
          <a:effectLst>
            <a:outerShdw blurRad="1651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0460" tIns="30230" rIns="60460" bIns="30230" rtlCol="0" anchor="ctr"/>
          <a:lstStyle/>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r>
              <a:rPr lang="zh-CN" altLang="en-US" sz="1400" b="1" dirty="0" smtClean="0">
                <a:solidFill>
                  <a:prstClr val="black">
                    <a:lumMod val="85000"/>
                    <a:lumOff val="15000"/>
                  </a:prstClr>
                </a:solidFill>
                <a:latin typeface="微软雅黑" panose="020B0503020204020204" pitchFamily="34" charset="-122"/>
                <a:ea typeface="微软雅黑" panose="020B0503020204020204" pitchFamily="34" charset="-122"/>
              </a:rPr>
              <a:t>山西万鸿科技电话</a:t>
            </a:r>
            <a:r>
              <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rPr>
              <a:t>0351-7631342</a:t>
            </a: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zh-CN" altLang="en-US" sz="1350" dirty="0">
              <a:ea typeface="微软雅黑" panose="020B0503020204020204" pitchFamily="34" charset="-122"/>
            </a:endParaRPr>
          </a:p>
        </p:txBody>
      </p:sp>
      <p:grpSp>
        <p:nvGrpSpPr>
          <p:cNvPr id="2" name="原创设计师QQ598969553      _2"/>
          <p:cNvGrpSpPr/>
          <p:nvPr/>
        </p:nvGrpSpPr>
        <p:grpSpPr>
          <a:xfrm>
            <a:off x="7295254" y="852268"/>
            <a:ext cx="1202338" cy="1020483"/>
            <a:chOff x="7109111" y="2548965"/>
            <a:chExt cx="2397222" cy="2093640"/>
          </a:xfrm>
        </p:grpSpPr>
        <p:grpSp>
          <p:nvGrpSpPr>
            <p:cNvPr id="4" name="组合 13"/>
            <p:cNvGrpSpPr/>
            <p:nvPr/>
          </p:nvGrpSpPr>
          <p:grpSpPr>
            <a:xfrm>
              <a:off x="7109111" y="2548965"/>
              <a:ext cx="2397222" cy="2093640"/>
              <a:chOff x="1511944" y="2420246"/>
              <a:chExt cx="2627152" cy="2294453"/>
            </a:xfrm>
            <a:effectLst>
              <a:outerShdw blurRad="203200" dist="38100" dir="3780000" sx="103000" sy="103000" algn="t" rotWithShape="0">
                <a:prstClr val="black">
                  <a:alpha val="25000"/>
                </a:prstClr>
              </a:outerShdw>
            </a:effectLst>
          </p:grpSpPr>
          <p:sp>
            <p:nvSpPr>
              <p:cNvPr id="23"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68564" tIns="34282" rIns="68564" bIns="34282" numCol="1" anchor="t" anchorCtr="0" compatLnSpc="1"/>
              <a:lstStyle/>
              <a:p>
                <a:endParaRPr lang="zh-CN" altLang="en-US" sz="1200">
                  <a:ea typeface="微软雅黑" panose="020B0503020204020204" pitchFamily="34" charset="-122"/>
                </a:endParaRPr>
              </a:p>
            </p:txBody>
          </p:sp>
          <p:sp>
            <p:nvSpPr>
              <p:cNvPr id="24"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68564" tIns="34282" rIns="68564" bIns="34282" numCol="1" anchor="t" anchorCtr="0" compatLnSpc="1"/>
              <a:lstStyle/>
              <a:p>
                <a:endParaRPr lang="zh-CN" altLang="en-US" sz="1200">
                  <a:ea typeface="微软雅黑" panose="020B0503020204020204" pitchFamily="34" charset="-122"/>
                </a:endParaRPr>
              </a:p>
            </p:txBody>
          </p:sp>
        </p:grpSp>
        <p:sp>
          <p:nvSpPr>
            <p:cNvPr id="21" name="Freeform 7"/>
            <p:cNvSpPr/>
            <p:nvPr/>
          </p:nvSpPr>
          <p:spPr bwMode="auto">
            <a:xfrm>
              <a:off x="7420792" y="2825471"/>
              <a:ext cx="1773861" cy="1540628"/>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gradFill>
              <a:gsLst>
                <a:gs pos="100000">
                  <a:schemeClr val="accent1"/>
                </a:gs>
                <a:gs pos="0">
                  <a:schemeClr val="accent1">
                    <a:lumMod val="75000"/>
                  </a:schemeClr>
                </a:gs>
              </a:gsLst>
              <a:lin ang="5400000" scaled="1"/>
            </a:gradFill>
            <a:ln w="28575" cap="flat">
              <a:gradFill>
                <a:gsLst>
                  <a:gs pos="0">
                    <a:schemeClr val="accent1"/>
                  </a:gs>
                  <a:gs pos="100000">
                    <a:schemeClr val="accent1">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200" dirty="0">
                <a:solidFill>
                  <a:prstClr val="black"/>
                </a:solidFill>
                <a:ea typeface="微软雅黑" panose="020B0503020204020204" pitchFamily="34" charset="-122"/>
              </a:endParaRPr>
            </a:p>
          </p:txBody>
        </p:sp>
        <p:sp>
          <p:nvSpPr>
            <p:cNvPr id="22" name="TextBox 21"/>
            <p:cNvSpPr txBox="1"/>
            <p:nvPr/>
          </p:nvSpPr>
          <p:spPr>
            <a:xfrm>
              <a:off x="7802581" y="3142961"/>
              <a:ext cx="1010287" cy="947160"/>
            </a:xfrm>
            <a:prstGeom prst="rect">
              <a:avLst/>
            </a:prstGeom>
            <a:noFill/>
          </p:spPr>
          <p:txBody>
            <a:bodyPr wrap="square" rtlCol="0">
              <a:spAutoFit/>
            </a:bodyPr>
            <a:lstStyle/>
            <a:p>
              <a:r>
                <a:rPr lang="zh-CN" altLang="en-US" sz="1200" b="1" dirty="0" smtClean="0">
                  <a:solidFill>
                    <a:schemeClr val="bg1"/>
                  </a:solidFill>
                  <a:latin typeface="微软雅黑" panose="020B0503020204020204" pitchFamily="34" charset="-122"/>
                  <a:ea typeface="微软雅黑" panose="020B0503020204020204" pitchFamily="34" charset="-122"/>
                </a:rPr>
                <a:t>技术支持</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sp>
        <p:nvSpPr>
          <p:cNvPr id="6" name="页脚占位符 5"/>
          <p:cNvSpPr>
            <a:spLocks noGrp="1"/>
          </p:cNvSpPr>
          <p:nvPr>
            <p:ph type="ftr" sz="quarter" idx="11"/>
          </p:nvPr>
        </p:nvSpPr>
        <p:spPr/>
        <p:txBody>
          <a:bodyPr/>
          <a:p>
            <a:pPr algn="ctr"/>
            <a:r>
              <a:rPr lang="zh-CN" altLang="en-US" smtClean="0"/>
              <a:t>达川区农机推广站</a:t>
            </a:r>
            <a:endParaRPr lang="zh-CN"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页脚占位符 2"/>
          <p:cNvSpPr>
            <a:spLocks noGrp="1"/>
          </p:cNvSpPr>
          <p:nvPr>
            <p:ph type="ftr" sz="quarter" idx="11"/>
          </p:nvPr>
        </p:nvSpPr>
        <p:spPr/>
        <p:txBody>
          <a:bodyPr/>
          <a:p>
            <a:pPr>
              <a:defRPr/>
            </a:pPr>
            <a:r>
              <a:rPr lang="zh-CN" altLang="en-US" smtClean="0"/>
              <a:t>达川区农机推广站</a:t>
            </a:r>
            <a:endParaRPr lang="zh-CN" altLang="zh-CN"/>
          </a:p>
        </p:txBody>
      </p:sp>
      <p:pic>
        <p:nvPicPr>
          <p:cNvPr id="5" name="图片 4" descr="农机购置补贴辅助管理系统"/>
          <p:cNvPicPr>
            <a:picLocks noChangeAspect="1"/>
          </p:cNvPicPr>
          <p:nvPr/>
        </p:nvPicPr>
        <p:blipFill>
          <a:blip r:embed="rId1"/>
          <a:stretch>
            <a:fillRect/>
          </a:stretch>
        </p:blipFill>
        <p:spPr>
          <a:xfrm>
            <a:off x="-213360" y="-15875"/>
            <a:ext cx="9032875" cy="5175885"/>
          </a:xfrm>
          <a:prstGeom prst="rect">
            <a:avLst/>
          </a:prstGeom>
        </p:spPr>
      </p:pic>
      <p:sp>
        <p:nvSpPr>
          <p:cNvPr id="6" name="圆角矩形 5"/>
          <p:cNvSpPr/>
          <p:nvPr/>
        </p:nvSpPr>
        <p:spPr>
          <a:xfrm>
            <a:off x="7400290" y="278130"/>
            <a:ext cx="1210310" cy="41662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t>如果姓名或住址错误在已结算前都可以修改，查询</a:t>
            </a:r>
            <a:r>
              <a:rPr lang="en-US" altLang="zh-CN" sz="1600"/>
              <a:t>XX</a:t>
            </a:r>
            <a:r>
              <a:rPr lang="zh-CN" altLang="en-US" sz="1600"/>
              <a:t>，点击右面查看栏出现左面界面，姓名错误点击修改信息，地址错误点击修改地址然后进行修改</a:t>
            </a:r>
            <a:endParaRPr lang="zh-CN" altLang="en-US" sz="1600"/>
          </a:p>
        </p:txBody>
      </p:sp>
      <p:cxnSp>
        <p:nvCxnSpPr>
          <p:cNvPr id="8" name="直接箭头连接符 7"/>
          <p:cNvCxnSpPr>
            <a:stCxn id="6" idx="1"/>
          </p:cNvCxnSpPr>
          <p:nvPr/>
        </p:nvCxnSpPr>
        <p:spPr>
          <a:xfrm flipH="1" flipV="1">
            <a:off x="4324985" y="771525"/>
            <a:ext cx="3075305" cy="159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页脚占位符 2"/>
          <p:cNvSpPr>
            <a:spLocks noGrp="1"/>
          </p:cNvSpPr>
          <p:nvPr>
            <p:ph type="ftr" sz="quarter" idx="11"/>
          </p:nvPr>
        </p:nvSpPr>
        <p:spPr/>
        <p:txBody>
          <a:bodyPr/>
          <a:p>
            <a:pPr>
              <a:defRPr/>
            </a:pPr>
            <a:r>
              <a:rPr lang="zh-CN" altLang="en-US" smtClean="0"/>
              <a:t>达川区农机推广站</a:t>
            </a:r>
            <a:endParaRPr lang="zh-CN" altLang="zh-CN"/>
          </a:p>
        </p:txBody>
      </p:sp>
      <p:pic>
        <p:nvPicPr>
          <p:cNvPr id="4" name="图片 3" descr="农机购置补贴辅助管理系统"/>
          <p:cNvPicPr>
            <a:picLocks noChangeAspect="1"/>
          </p:cNvPicPr>
          <p:nvPr/>
        </p:nvPicPr>
        <p:blipFill>
          <a:blip r:embed="rId1"/>
          <a:stretch>
            <a:fillRect/>
          </a:stretch>
        </p:blipFill>
        <p:spPr>
          <a:xfrm>
            <a:off x="-146050" y="-53975"/>
            <a:ext cx="4646295" cy="4853940"/>
          </a:xfrm>
          <a:prstGeom prst="rect">
            <a:avLst/>
          </a:prstGeom>
        </p:spPr>
      </p:pic>
      <p:pic>
        <p:nvPicPr>
          <p:cNvPr id="5" name="图片 4" descr="农机购置补贴辅助管理系统"/>
          <p:cNvPicPr>
            <a:picLocks noChangeAspect="1"/>
          </p:cNvPicPr>
          <p:nvPr/>
        </p:nvPicPr>
        <p:blipFill>
          <a:blip r:embed="rId2"/>
          <a:stretch>
            <a:fillRect/>
          </a:stretch>
        </p:blipFill>
        <p:spPr>
          <a:xfrm>
            <a:off x="4785360" y="-53975"/>
            <a:ext cx="3687445" cy="4853940"/>
          </a:xfrm>
          <a:prstGeom prst="rect">
            <a:avLst/>
          </a:prstGeom>
        </p:spPr>
      </p:pic>
      <p:sp>
        <p:nvSpPr>
          <p:cNvPr id="6" name="圆角矩形 5"/>
          <p:cNvSpPr/>
          <p:nvPr/>
        </p:nvSpPr>
        <p:spPr>
          <a:xfrm>
            <a:off x="5580380" y="2139950"/>
            <a:ext cx="360045" cy="755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圆角矩形 6"/>
          <p:cNvSpPr/>
          <p:nvPr/>
        </p:nvSpPr>
        <p:spPr>
          <a:xfrm>
            <a:off x="6156325" y="2860040"/>
            <a:ext cx="1429385" cy="4584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a:t>更改姓</a:t>
            </a:r>
            <a:r>
              <a:rPr lang="zh-CN" altLang="en-US" sz="1200"/>
              <a:t>名点击此处进行修改</a:t>
            </a:r>
            <a:endParaRPr lang="zh-CN" altLang="en-US" sz="1200"/>
          </a:p>
        </p:txBody>
      </p:sp>
      <p:cxnSp>
        <p:nvCxnSpPr>
          <p:cNvPr id="8" name="直接箭头连接符 7"/>
          <p:cNvCxnSpPr>
            <a:stCxn id="7" idx="0"/>
          </p:cNvCxnSpPr>
          <p:nvPr/>
        </p:nvCxnSpPr>
        <p:spPr>
          <a:xfrm flipH="1" flipV="1">
            <a:off x="6444615" y="1275715"/>
            <a:ext cx="426720" cy="15843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圆角矩形 8"/>
          <p:cNvSpPr/>
          <p:nvPr/>
        </p:nvSpPr>
        <p:spPr>
          <a:xfrm>
            <a:off x="895985" y="2280285"/>
            <a:ext cx="75565" cy="755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圆角矩形 9"/>
          <p:cNvSpPr/>
          <p:nvPr/>
        </p:nvSpPr>
        <p:spPr>
          <a:xfrm>
            <a:off x="5580380" y="1128395"/>
            <a:ext cx="144145" cy="755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圆角矩形 10"/>
          <p:cNvSpPr/>
          <p:nvPr/>
        </p:nvSpPr>
        <p:spPr>
          <a:xfrm>
            <a:off x="1619885" y="4011930"/>
            <a:ext cx="2160270" cy="3600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a:sym typeface="+mn-ea"/>
              </a:rPr>
              <a:t>更改姓名点击此处进行修改</a:t>
            </a:r>
            <a:endParaRPr lang="zh-CN" altLang="en-US" sz="1200"/>
          </a:p>
        </p:txBody>
      </p:sp>
      <p:cxnSp>
        <p:nvCxnSpPr>
          <p:cNvPr id="12" name="直接箭头连接符 11"/>
          <p:cNvCxnSpPr>
            <a:stCxn id="11" idx="0"/>
          </p:cNvCxnSpPr>
          <p:nvPr/>
        </p:nvCxnSpPr>
        <p:spPr>
          <a:xfrm flipH="1" flipV="1">
            <a:off x="1907540" y="2428240"/>
            <a:ext cx="792480" cy="15836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0034" y="285734"/>
            <a:ext cx="2011680" cy="368300"/>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rPr>
              <a:t>区乡操作主要功能</a:t>
            </a:r>
            <a:endParaRPr lang="zh-CN" altLang="en-US" dirty="0"/>
          </a:p>
        </p:txBody>
      </p:sp>
      <p:sp>
        <p:nvSpPr>
          <p:cNvPr id="4" name="矩形 3"/>
          <p:cNvSpPr/>
          <p:nvPr/>
        </p:nvSpPr>
        <p:spPr>
          <a:xfrm>
            <a:off x="395605" y="758825"/>
            <a:ext cx="8449945" cy="706755"/>
          </a:xfrm>
          <a:prstGeom prst="rect">
            <a:avLst/>
          </a:prstGeom>
        </p:spPr>
        <p:txBody>
          <a:bodyPr wrap="square">
            <a:spAutoFit/>
          </a:bodyPr>
          <a:lstStyle/>
          <a:p>
            <a:pPr marL="342900" indent="-342900" eaLnBrk="0" hangingPunct="0">
              <a:spcBef>
                <a:spcPct val="20000"/>
              </a:spcBef>
              <a:buClr>
                <a:schemeClr val="tx1"/>
              </a:buClr>
              <a:buFont typeface="Wingdings" panose="05000000000000000000" pitchFamily="2" charset="2"/>
              <a:buChar char="u"/>
              <a:defRPr/>
            </a:pPr>
            <a:r>
              <a:rPr lang="zh-CN" altLang="en-US" sz="2000" b="1" dirty="0" smtClean="0"/>
              <a:t>购机核实（在受理申请后应于</a:t>
            </a:r>
            <a:r>
              <a:rPr lang="en-US" altLang="zh-CN" sz="2000" b="1" dirty="0" smtClean="0"/>
              <a:t>30</a:t>
            </a:r>
            <a:r>
              <a:rPr lang="zh-CN" altLang="en-US" sz="2000" b="1" dirty="0" smtClean="0"/>
              <a:t>个工作日内完成形式审核及系统内的购机核实工作</a:t>
            </a:r>
            <a:r>
              <a:rPr lang="zh-CN" altLang="en-US" sz="2000" b="1" dirty="0" smtClean="0"/>
              <a:t>）       </a:t>
            </a:r>
            <a:r>
              <a:rPr lang="zh-CN" altLang="en-US" b="1" dirty="0" smtClean="0"/>
              <a:t>对</a:t>
            </a:r>
            <a:r>
              <a:rPr lang="zh-CN" altLang="en-US" b="1" dirty="0"/>
              <a:t>不满足自动</a:t>
            </a:r>
            <a:r>
              <a:rPr lang="zh-CN" altLang="en-US" b="1" dirty="0" smtClean="0"/>
              <a:t>核实条件的</a:t>
            </a:r>
            <a:r>
              <a:rPr lang="zh-CN" altLang="en-US" b="1" dirty="0"/>
              <a:t>申请信息手动核实</a:t>
            </a:r>
            <a:endParaRPr lang="zh-CN" altLang="en-US" b="1" dirty="0"/>
          </a:p>
        </p:txBody>
      </p:sp>
      <p:pic>
        <p:nvPicPr>
          <p:cNvPr id="5122" name="Picture 2"/>
          <p:cNvPicPr>
            <a:picLocks noChangeAspect="1" noChangeArrowheads="1"/>
          </p:cNvPicPr>
          <p:nvPr/>
        </p:nvPicPr>
        <p:blipFill>
          <a:blip r:embed="rId1"/>
          <a:srcRect/>
          <a:stretch>
            <a:fillRect/>
          </a:stretch>
        </p:blipFill>
        <p:spPr bwMode="auto">
          <a:xfrm>
            <a:off x="213995" y="1642745"/>
            <a:ext cx="8785225" cy="2777490"/>
          </a:xfrm>
          <a:prstGeom prst="rect">
            <a:avLst/>
          </a:prstGeom>
          <a:noFill/>
          <a:ln w="9525">
            <a:noFill/>
            <a:miter lim="800000"/>
            <a:headEnd/>
            <a:tailEnd/>
          </a:ln>
          <a:effectLst/>
        </p:spPr>
      </p:pic>
      <p:sp>
        <p:nvSpPr>
          <p:cNvPr id="6" name="页脚占位符 5"/>
          <p:cNvSpPr>
            <a:spLocks noGrp="1"/>
          </p:cNvSpPr>
          <p:nvPr>
            <p:ph type="ftr" sz="quarter" idx="11"/>
          </p:nvPr>
        </p:nvSpPr>
        <p:spPr/>
        <p:txBody>
          <a:bodyPr/>
          <a:p>
            <a:pPr algn="ctr"/>
            <a:r>
              <a:rPr lang="zh-CN" altLang="en-US" smtClean="0"/>
              <a:t>达川区农机推广站</a:t>
            </a:r>
            <a:endParaRPr lang="zh-CN" altLang="en-US"/>
          </a:p>
        </p:txBody>
      </p:sp>
      <p:sp>
        <p:nvSpPr>
          <p:cNvPr id="3" name="圆角矩形 2"/>
          <p:cNvSpPr/>
          <p:nvPr/>
        </p:nvSpPr>
        <p:spPr>
          <a:xfrm>
            <a:off x="1979930" y="4660265"/>
            <a:ext cx="3312160" cy="3600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核实完成后自动转入公示状态</a:t>
            </a:r>
            <a:endParaRPr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500034" y="285734"/>
            <a:ext cx="1107996" cy="369332"/>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rPr>
              <a:t>新版简介</a:t>
            </a:r>
            <a:endParaRPr lang="zh-CN" altLang="en-US" dirty="0"/>
          </a:p>
        </p:txBody>
      </p:sp>
      <p:pic>
        <p:nvPicPr>
          <p:cNvPr id="1029" name="Picture 5"/>
          <p:cNvPicPr>
            <a:picLocks noChangeAspect="1" noChangeArrowheads="1"/>
          </p:cNvPicPr>
          <p:nvPr/>
        </p:nvPicPr>
        <p:blipFill>
          <a:blip r:embed="rId1" cstate="print"/>
          <a:srcRect/>
          <a:stretch>
            <a:fillRect/>
          </a:stretch>
        </p:blipFill>
        <p:spPr bwMode="auto">
          <a:xfrm>
            <a:off x="7429520" y="0"/>
            <a:ext cx="1685925" cy="657208"/>
          </a:xfrm>
          <a:prstGeom prst="rect">
            <a:avLst/>
          </a:prstGeom>
          <a:noFill/>
          <a:ln w="9525">
            <a:noFill/>
            <a:miter lim="800000"/>
            <a:headEnd/>
            <a:tailEnd/>
          </a:ln>
          <a:effectLst/>
        </p:spPr>
      </p:pic>
      <p:sp>
        <p:nvSpPr>
          <p:cNvPr id="42" name="原创设计师QQ598969553      _24">
            <a:hlinkClick r:id="rId2" action="ppaction://hlinksldjump"/>
          </p:cNvPr>
          <p:cNvSpPr>
            <a:spLocks noEditPoints="1"/>
          </p:cNvSpPr>
          <p:nvPr/>
        </p:nvSpPr>
        <p:spPr bwMode="auto">
          <a:xfrm>
            <a:off x="8897417" y="4885810"/>
            <a:ext cx="246583" cy="257690"/>
          </a:xfrm>
          <a:custGeom>
            <a:avLst/>
            <a:gdLst>
              <a:gd name="T0" fmla="*/ 81 w 94"/>
              <a:gd name="T1" fmla="*/ 57 h 98"/>
              <a:gd name="T2" fmla="*/ 81 w 94"/>
              <a:gd name="T3" fmla="*/ 95 h 98"/>
              <a:gd name="T4" fmla="*/ 81 w 94"/>
              <a:gd name="T5" fmla="*/ 98 h 98"/>
              <a:gd name="T6" fmla="*/ 78 w 94"/>
              <a:gd name="T7" fmla="*/ 98 h 98"/>
              <a:gd name="T8" fmla="*/ 67 w 94"/>
              <a:gd name="T9" fmla="*/ 98 h 98"/>
              <a:gd name="T10" fmla="*/ 67 w 94"/>
              <a:gd name="T11" fmla="*/ 68 h 98"/>
              <a:gd name="T12" fmla="*/ 62 w 94"/>
              <a:gd name="T13" fmla="*/ 64 h 98"/>
              <a:gd name="T14" fmla="*/ 49 w 94"/>
              <a:gd name="T15" fmla="*/ 64 h 98"/>
              <a:gd name="T16" fmla="*/ 45 w 94"/>
              <a:gd name="T17" fmla="*/ 68 h 98"/>
              <a:gd name="T18" fmla="*/ 45 w 94"/>
              <a:gd name="T19" fmla="*/ 98 h 98"/>
              <a:gd name="T20" fmla="*/ 15 w 94"/>
              <a:gd name="T21" fmla="*/ 98 h 98"/>
              <a:gd name="T22" fmla="*/ 12 w 94"/>
              <a:gd name="T23" fmla="*/ 98 h 98"/>
              <a:gd name="T24" fmla="*/ 12 w 94"/>
              <a:gd name="T25" fmla="*/ 95 h 98"/>
              <a:gd name="T26" fmla="*/ 12 w 94"/>
              <a:gd name="T27" fmla="*/ 57 h 98"/>
              <a:gd name="T28" fmla="*/ 3 w 94"/>
              <a:gd name="T29" fmla="*/ 57 h 98"/>
              <a:gd name="T30" fmla="*/ 0 w 94"/>
              <a:gd name="T31" fmla="*/ 50 h 98"/>
              <a:gd name="T32" fmla="*/ 44 w 94"/>
              <a:gd name="T33" fmla="*/ 3 h 98"/>
              <a:gd name="T34" fmla="*/ 47 w 94"/>
              <a:gd name="T35" fmla="*/ 0 h 98"/>
              <a:gd name="T36" fmla="*/ 50 w 94"/>
              <a:gd name="T37" fmla="*/ 3 h 98"/>
              <a:gd name="T38" fmla="*/ 94 w 94"/>
              <a:gd name="T39" fmla="*/ 50 h 98"/>
              <a:gd name="T40" fmla="*/ 90 w 94"/>
              <a:gd name="T41" fmla="*/ 57 h 98"/>
              <a:gd name="T42" fmla="*/ 81 w 94"/>
              <a:gd name="T43" fmla="*/ 57 h 98"/>
              <a:gd name="T44" fmla="*/ 74 w 94"/>
              <a:gd name="T45" fmla="*/ 8 h 98"/>
              <a:gd name="T46" fmla="*/ 77 w 94"/>
              <a:gd name="T47" fmla="*/ 8 h 98"/>
              <a:gd name="T48" fmla="*/ 77 w 94"/>
              <a:gd name="T49" fmla="*/ 2 h 98"/>
              <a:gd name="T50" fmla="*/ 61 w 94"/>
              <a:gd name="T51" fmla="*/ 2 h 98"/>
              <a:gd name="T52" fmla="*/ 61 w 94"/>
              <a:gd name="T53" fmla="*/ 8 h 98"/>
              <a:gd name="T54" fmla="*/ 64 w 94"/>
              <a:gd name="T55" fmla="*/ 8 h 98"/>
              <a:gd name="T56" fmla="*/ 64 w 94"/>
              <a:gd name="T57" fmla="*/ 13 h 98"/>
              <a:gd name="T58" fmla="*/ 74 w 94"/>
              <a:gd name="T59" fmla="*/ 25 h 98"/>
              <a:gd name="T60" fmla="*/ 74 w 94"/>
              <a:gd name="T61" fmla="*/ 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98">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chemeClr val="accent1"/>
          </a:solidFill>
          <a:ln>
            <a:noFill/>
          </a:ln>
        </p:spPr>
        <p:txBody>
          <a:bodyPr vert="horz" wrap="square" lIns="91440" tIns="45720" rIns="91440" bIns="45720" numCol="1" anchor="t" anchorCtr="0" compatLnSpc="1"/>
          <a:lstStyle/>
          <a:p>
            <a:endParaRPr lang="zh-CN" altLang="en-US" sz="1400">
              <a:solidFill>
                <a:prstClr val="black"/>
              </a:solidFill>
              <a:ea typeface="微软雅黑" panose="020B0503020204020204" pitchFamily="34" charset="-122"/>
            </a:endParaRPr>
          </a:p>
        </p:txBody>
      </p:sp>
      <p:sp>
        <p:nvSpPr>
          <p:cNvPr id="52" name="TextBox 51"/>
          <p:cNvSpPr txBox="1"/>
          <p:nvPr/>
        </p:nvSpPr>
        <p:spPr>
          <a:xfrm>
            <a:off x="539552" y="987574"/>
            <a:ext cx="7848872" cy="3477875"/>
          </a:xfrm>
          <a:prstGeom prst="rect">
            <a:avLst/>
          </a:prstGeom>
          <a:noFill/>
        </p:spPr>
        <p:txBody>
          <a:bodyPr wrap="square" rtlCol="0">
            <a:spAutoFit/>
          </a:bodyPr>
          <a:lstStyle/>
          <a:p>
            <a:r>
              <a:rPr lang="zh-CN" altLang="en-US" sz="2000" b="1" dirty="0" smtClean="0"/>
              <a:t>           农机购置补贴辅助管理系统</a:t>
            </a:r>
            <a:r>
              <a:rPr lang="zh-CN" altLang="zh-CN" sz="2000" b="1" dirty="0" smtClean="0"/>
              <a:t>基于</a:t>
            </a:r>
            <a:r>
              <a:rPr lang="en-US" altLang="zh-CN" sz="2000" b="1" dirty="0" smtClean="0"/>
              <a:t>2018</a:t>
            </a:r>
            <a:r>
              <a:rPr lang="zh-CN" altLang="zh-CN" sz="2000" b="1" dirty="0" smtClean="0"/>
              <a:t>年系统</a:t>
            </a:r>
            <a:r>
              <a:rPr lang="zh-CN" altLang="en-US" sz="2000" b="1" dirty="0" smtClean="0"/>
              <a:t>将</a:t>
            </a:r>
            <a:r>
              <a:rPr lang="zh-CN" altLang="zh-CN" sz="2000" b="1" dirty="0" smtClean="0"/>
              <a:t>升级为“连续开放版”</a:t>
            </a:r>
            <a:r>
              <a:rPr lang="zh-CN" altLang="en-US" sz="2000" b="1" dirty="0" smtClean="0"/>
              <a:t>（</a:t>
            </a:r>
            <a:r>
              <a:rPr lang="en-US" altLang="zh-CN" sz="2000" b="1" dirty="0" smtClean="0"/>
              <a:t>2018-2020</a:t>
            </a:r>
            <a:r>
              <a:rPr lang="zh-CN" altLang="en-US" sz="2000" b="1" dirty="0" smtClean="0"/>
              <a:t>）</a:t>
            </a:r>
            <a:r>
              <a:rPr lang="zh-CN" altLang="zh-CN" sz="2000" b="1" dirty="0" smtClean="0"/>
              <a:t>，</a:t>
            </a:r>
            <a:r>
              <a:rPr lang="zh-CN" altLang="en-US" sz="2000" b="1" dirty="0" smtClean="0">
                <a:solidFill>
                  <a:srgbClr val="C00000"/>
                </a:solidFill>
              </a:rPr>
              <a:t>新版本一套系统可连续多年使用</a:t>
            </a:r>
            <a:r>
              <a:rPr lang="zh-CN" altLang="en-US" sz="2000" b="1" dirty="0" smtClean="0"/>
              <a:t>，由省级系统管理人员定义系统所启用使用资金的年份，系统对应转换为哪一年。</a:t>
            </a:r>
            <a:endParaRPr lang="en-US" altLang="zh-CN" sz="2000" b="1" dirty="0" smtClean="0"/>
          </a:p>
          <a:p>
            <a:r>
              <a:rPr lang="en-US" altLang="zh-CN" sz="2000" b="1" dirty="0" smtClean="0"/>
              <a:t>         </a:t>
            </a:r>
            <a:r>
              <a:rPr lang="zh-CN" altLang="en-US" sz="2000" b="1" dirty="0" smtClean="0"/>
              <a:t>新版本</a:t>
            </a:r>
            <a:r>
              <a:rPr lang="zh-CN" altLang="zh-CN" sz="2000" b="1" dirty="0" smtClean="0"/>
              <a:t>系统包含了</a:t>
            </a:r>
            <a:r>
              <a:rPr lang="en-US" altLang="zh-CN" sz="2000" b="1" dirty="0" smtClean="0"/>
              <a:t>2018</a:t>
            </a:r>
            <a:r>
              <a:rPr lang="zh-CN" altLang="zh-CN" sz="2000" b="1" dirty="0" smtClean="0"/>
              <a:t>年系统中的所有数据信息，启用新年度后，</a:t>
            </a:r>
            <a:r>
              <a:rPr lang="zh-CN" altLang="en-US" sz="2000" b="1" dirty="0" smtClean="0"/>
              <a:t>之前年度信息</a:t>
            </a:r>
            <a:r>
              <a:rPr lang="zh-CN" altLang="zh-CN" sz="2000" b="1" dirty="0" smtClean="0"/>
              <a:t>并不会进行清除</a:t>
            </a:r>
            <a:r>
              <a:rPr lang="zh-CN" altLang="en-US" sz="2000" b="1" dirty="0" smtClean="0"/>
              <a:t>，系统中可进行相应的数据查询与统计等操作，相关用户还是通过网址</a:t>
            </a:r>
            <a:r>
              <a:rPr lang="en-US" altLang="zh-CN" sz="2000" b="1" dirty="0" smtClean="0"/>
              <a:t>http://202.61.89.161:12018</a:t>
            </a:r>
            <a:r>
              <a:rPr lang="zh-CN" altLang="en-US" sz="2000" b="1" dirty="0" smtClean="0"/>
              <a:t>进行访问，使用原有的账号密码即可登录系统。</a:t>
            </a:r>
            <a:endParaRPr lang="en-US" altLang="zh-CN" sz="2000" b="1" dirty="0" smtClean="0"/>
          </a:p>
          <a:p>
            <a:r>
              <a:rPr lang="en-US" altLang="zh-CN" sz="2000" b="1" dirty="0" smtClean="0"/>
              <a:t>         </a:t>
            </a:r>
            <a:r>
              <a:rPr lang="zh-CN" altLang="en-US" sz="2000" b="1" dirty="0" smtClean="0"/>
              <a:t>新版本在最大程度上对市、县、乡镇用户的功能操作与</a:t>
            </a:r>
            <a:r>
              <a:rPr lang="en-US" altLang="zh-CN" sz="2000" b="1" dirty="0" smtClean="0"/>
              <a:t>2018</a:t>
            </a:r>
            <a:r>
              <a:rPr lang="zh-CN" altLang="en-US" sz="2000" b="1" dirty="0" smtClean="0"/>
              <a:t>年保持一致（界面样式进行了一些调整），更多的是通过后台程序处理（不可见）区分多年数据的存储与运行。</a:t>
            </a:r>
            <a:endParaRPr lang="zh-CN" altLang="zh-CN" sz="2000" b="1"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0034" y="285734"/>
            <a:ext cx="2011680" cy="368300"/>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rPr>
              <a:t>区乡操作主要功能</a:t>
            </a:r>
            <a:endParaRPr lang="zh-CN" altLang="en-US" dirty="0"/>
          </a:p>
        </p:txBody>
      </p:sp>
      <p:sp>
        <p:nvSpPr>
          <p:cNvPr id="4" name="矩形 3"/>
          <p:cNvSpPr/>
          <p:nvPr/>
        </p:nvSpPr>
        <p:spPr>
          <a:xfrm>
            <a:off x="395536" y="786763"/>
            <a:ext cx="6398260" cy="1062990"/>
          </a:xfrm>
          <a:prstGeom prst="rect">
            <a:avLst/>
          </a:prstGeom>
        </p:spPr>
        <p:txBody>
          <a:bodyPr wrap="none">
            <a:spAutoFit/>
          </a:bodyPr>
          <a:lstStyle/>
          <a:p>
            <a:pPr marL="342900" indent="-342900" eaLnBrk="0" hangingPunct="0">
              <a:spcBef>
                <a:spcPct val="20000"/>
              </a:spcBef>
              <a:buClr>
                <a:schemeClr val="tx1"/>
              </a:buClr>
              <a:buFont typeface="Wingdings" panose="05000000000000000000" pitchFamily="2" charset="2"/>
              <a:buChar char="u"/>
              <a:defRPr/>
            </a:pPr>
            <a:r>
              <a:rPr lang="zh-CN" altLang="en-US" sz="2000" b="1" dirty="0"/>
              <a:t>申请结算（公示不低于</a:t>
            </a:r>
            <a:r>
              <a:rPr lang="en-US" altLang="zh-CN" sz="2000" b="1" dirty="0"/>
              <a:t>30</a:t>
            </a:r>
            <a:r>
              <a:rPr lang="zh-CN" altLang="en-US" sz="2000" b="1" dirty="0"/>
              <a:t>天后转入待申请结算状态）</a:t>
            </a:r>
            <a:endParaRPr lang="en-US" altLang="zh-CN" sz="2000" b="1" dirty="0" smtClean="0"/>
          </a:p>
          <a:p>
            <a:pPr eaLnBrk="0" hangingPunct="0">
              <a:spcBef>
                <a:spcPct val="20000"/>
              </a:spcBef>
              <a:buClr>
                <a:schemeClr val="tx1"/>
              </a:buClr>
              <a:defRPr/>
            </a:pPr>
            <a:r>
              <a:rPr lang="zh-CN" altLang="en-US" b="1" dirty="0" smtClean="0"/>
              <a:t>       步骤</a:t>
            </a:r>
            <a:r>
              <a:rPr lang="zh-CN" altLang="en-US" b="1" dirty="0"/>
              <a:t>一：对要申请结算的数据打包到某一批次</a:t>
            </a:r>
            <a:endParaRPr lang="zh-CN" altLang="en-US" b="1" dirty="0"/>
          </a:p>
          <a:p>
            <a:pPr eaLnBrk="0" hangingPunct="0">
              <a:spcBef>
                <a:spcPct val="20000"/>
              </a:spcBef>
              <a:buClr>
                <a:schemeClr val="tx1"/>
              </a:buClr>
              <a:defRPr/>
            </a:pPr>
            <a:endParaRPr lang="zh-CN" altLang="en-US" b="1" dirty="0"/>
          </a:p>
        </p:txBody>
      </p:sp>
      <p:sp>
        <p:nvSpPr>
          <p:cNvPr id="3" name="矩形 2"/>
          <p:cNvSpPr/>
          <p:nvPr/>
        </p:nvSpPr>
        <p:spPr>
          <a:xfrm>
            <a:off x="51072" y="4586982"/>
            <a:ext cx="8913415" cy="369332"/>
          </a:xfrm>
          <a:prstGeom prst="rect">
            <a:avLst/>
          </a:prstGeom>
        </p:spPr>
        <p:txBody>
          <a:bodyPr wrap="square">
            <a:spAutoFit/>
          </a:bodyPr>
          <a:lstStyle/>
          <a:p>
            <a:r>
              <a:rPr lang="zh-CN" altLang="en-US" b="1" dirty="0">
                <a:solidFill>
                  <a:srgbClr val="FF0000"/>
                </a:solidFill>
              </a:rPr>
              <a:t>完成打包操作，此时申请状态还是 </a:t>
            </a:r>
            <a:r>
              <a:rPr lang="zh-CN" altLang="en-US" b="1" dirty="0" smtClean="0">
                <a:solidFill>
                  <a:srgbClr val="FF0000"/>
                </a:solidFill>
              </a:rPr>
              <a:t>“待申请结算”打包</a:t>
            </a:r>
            <a:r>
              <a:rPr lang="zh-CN" altLang="en-US" b="1" dirty="0">
                <a:solidFill>
                  <a:srgbClr val="FF0000"/>
                </a:solidFill>
              </a:rPr>
              <a:t>之后才可以申请结算</a:t>
            </a:r>
            <a:endParaRPr lang="zh-CN" altLang="en-US" b="1" dirty="0">
              <a:solidFill>
                <a:srgbClr val="FF0000"/>
              </a:solidFill>
            </a:endParaRPr>
          </a:p>
        </p:txBody>
      </p:sp>
      <p:pic>
        <p:nvPicPr>
          <p:cNvPr id="6146" name="Picture 2"/>
          <p:cNvPicPr>
            <a:picLocks noChangeAspect="1" noChangeArrowheads="1"/>
          </p:cNvPicPr>
          <p:nvPr/>
        </p:nvPicPr>
        <p:blipFill>
          <a:blip r:embed="rId1"/>
          <a:srcRect/>
          <a:stretch>
            <a:fillRect/>
          </a:stretch>
        </p:blipFill>
        <p:spPr bwMode="auto">
          <a:xfrm>
            <a:off x="214282" y="1571618"/>
            <a:ext cx="8348536" cy="2786082"/>
          </a:xfrm>
          <a:prstGeom prst="rect">
            <a:avLst/>
          </a:prstGeom>
          <a:noFill/>
          <a:ln w="9525">
            <a:noFill/>
            <a:miter lim="800000"/>
            <a:headEnd/>
            <a:tailEnd/>
          </a:ln>
          <a:effectLst/>
        </p:spPr>
      </p:pic>
      <p:sp>
        <p:nvSpPr>
          <p:cNvPr id="6" name="页脚占位符 5"/>
          <p:cNvSpPr>
            <a:spLocks noGrp="1"/>
          </p:cNvSpPr>
          <p:nvPr>
            <p:ph type="ftr" sz="quarter" idx="11"/>
          </p:nvPr>
        </p:nvSpPr>
        <p:spPr/>
        <p:txBody>
          <a:bodyPr/>
          <a:p>
            <a:pPr algn="ctr"/>
            <a:r>
              <a:rPr lang="zh-CN" altLang="en-US" smtClean="0"/>
              <a:t>达川区农机推广站</a:t>
            </a:r>
            <a:endParaRPr lang="zh-CN"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0034" y="285734"/>
            <a:ext cx="2011680" cy="368300"/>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rPr>
              <a:t>区乡操作主要功能</a:t>
            </a:r>
            <a:endParaRPr lang="zh-CN" altLang="en-US" dirty="0"/>
          </a:p>
        </p:txBody>
      </p:sp>
      <p:sp>
        <p:nvSpPr>
          <p:cNvPr id="3" name="矩形 2"/>
          <p:cNvSpPr/>
          <p:nvPr/>
        </p:nvSpPr>
        <p:spPr>
          <a:xfrm>
            <a:off x="395536" y="834266"/>
            <a:ext cx="3903633" cy="369332"/>
          </a:xfrm>
          <a:prstGeom prst="rect">
            <a:avLst/>
          </a:prstGeom>
        </p:spPr>
        <p:txBody>
          <a:bodyPr wrap="none">
            <a:spAutoFit/>
          </a:bodyPr>
          <a:lstStyle/>
          <a:p>
            <a:pPr eaLnBrk="0" hangingPunct="0">
              <a:spcBef>
                <a:spcPct val="20000"/>
              </a:spcBef>
              <a:buClr>
                <a:schemeClr val="tx1"/>
              </a:buClr>
              <a:defRPr/>
            </a:pPr>
            <a:r>
              <a:rPr lang="zh-CN" altLang="en-US" b="1" dirty="0" smtClean="0"/>
              <a:t>步骤</a:t>
            </a:r>
            <a:r>
              <a:rPr lang="zh-CN" altLang="en-US" b="1" dirty="0"/>
              <a:t>二：对打包的数据进行申请结算</a:t>
            </a:r>
            <a:endParaRPr lang="zh-CN" altLang="en-US" b="1" dirty="0"/>
          </a:p>
        </p:txBody>
      </p:sp>
      <p:sp>
        <p:nvSpPr>
          <p:cNvPr id="5" name="矩形 4"/>
          <p:cNvSpPr/>
          <p:nvPr/>
        </p:nvSpPr>
        <p:spPr>
          <a:xfrm>
            <a:off x="462392" y="4155926"/>
            <a:ext cx="2973891" cy="369332"/>
          </a:xfrm>
          <a:prstGeom prst="rect">
            <a:avLst/>
          </a:prstGeom>
        </p:spPr>
        <p:txBody>
          <a:bodyPr wrap="none">
            <a:spAutoFit/>
          </a:bodyPr>
          <a:lstStyle/>
          <a:p>
            <a:pPr eaLnBrk="0" hangingPunct="0">
              <a:spcBef>
                <a:spcPct val="20000"/>
              </a:spcBef>
              <a:buClr>
                <a:schemeClr val="tx1"/>
              </a:buClr>
              <a:defRPr/>
            </a:pPr>
            <a:r>
              <a:rPr lang="zh-CN" altLang="en-US" b="1" dirty="0" smtClean="0"/>
              <a:t>至此，完成申请结算操作。</a:t>
            </a:r>
            <a:endParaRPr lang="zh-CN" altLang="en-US" b="1" dirty="0"/>
          </a:p>
        </p:txBody>
      </p:sp>
      <p:pic>
        <p:nvPicPr>
          <p:cNvPr id="7170" name="Picture 2"/>
          <p:cNvPicPr>
            <a:picLocks noChangeAspect="1" noChangeArrowheads="1"/>
          </p:cNvPicPr>
          <p:nvPr/>
        </p:nvPicPr>
        <p:blipFill>
          <a:blip r:embed="rId1"/>
          <a:srcRect/>
          <a:stretch>
            <a:fillRect/>
          </a:stretch>
        </p:blipFill>
        <p:spPr bwMode="auto">
          <a:xfrm>
            <a:off x="0" y="1285866"/>
            <a:ext cx="9001431" cy="2714644"/>
          </a:xfrm>
          <a:prstGeom prst="rect">
            <a:avLst/>
          </a:prstGeom>
          <a:noFill/>
          <a:ln w="9525">
            <a:noFill/>
            <a:miter lim="800000"/>
            <a:headEnd/>
            <a:tailEnd/>
          </a:ln>
          <a:effectLst/>
        </p:spPr>
      </p:pic>
      <p:sp>
        <p:nvSpPr>
          <p:cNvPr id="6" name="页脚占位符 5"/>
          <p:cNvSpPr>
            <a:spLocks noGrp="1"/>
          </p:cNvSpPr>
          <p:nvPr>
            <p:ph type="ftr" sz="quarter" idx="11"/>
          </p:nvPr>
        </p:nvSpPr>
        <p:spPr/>
        <p:txBody>
          <a:bodyPr/>
          <a:p>
            <a:pPr algn="ctr"/>
            <a:r>
              <a:rPr lang="zh-CN" altLang="en-US" smtClean="0"/>
              <a:t>达川区农机推广站</a:t>
            </a:r>
            <a:endParaRPr lang="zh-CN"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8596" y="214297"/>
            <a:ext cx="6215106" cy="646331"/>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常见问题</a:t>
            </a:r>
            <a:r>
              <a:rPr lang="en-US" altLang="zh-CN" b="1"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申请结算操作步骤</a:t>
            </a:r>
            <a:endParaRPr lang="zh-CN" altLang="en-US" b="1" dirty="0" smtClean="0">
              <a:latin typeface="微软雅黑" panose="020B0503020204020204" pitchFamily="34" charset="-122"/>
              <a:ea typeface="微软雅黑" panose="020B0503020204020204" pitchFamily="34" charset="-122"/>
            </a:endParaRPr>
          </a:p>
          <a:p>
            <a:endParaRPr lang="zh-CN" altLang="en-US" b="1" dirty="0">
              <a:latin typeface="微软雅黑" panose="020B0503020204020204" pitchFamily="34" charset="-122"/>
              <a:ea typeface="微软雅黑" panose="020B0503020204020204" pitchFamily="34" charset="-122"/>
            </a:endParaRPr>
          </a:p>
        </p:txBody>
      </p:sp>
      <p:pic>
        <p:nvPicPr>
          <p:cNvPr id="3" name="Picture 5"/>
          <p:cNvPicPr>
            <a:picLocks noChangeAspect="1" noChangeArrowheads="1"/>
          </p:cNvPicPr>
          <p:nvPr/>
        </p:nvPicPr>
        <p:blipFill>
          <a:blip r:embed="rId1" cstate="print"/>
          <a:srcRect/>
          <a:stretch>
            <a:fillRect/>
          </a:stretch>
        </p:blipFill>
        <p:spPr bwMode="auto">
          <a:xfrm>
            <a:off x="7429520" y="0"/>
            <a:ext cx="1685925" cy="657208"/>
          </a:xfrm>
          <a:prstGeom prst="rect">
            <a:avLst/>
          </a:prstGeom>
          <a:noFill/>
          <a:ln w="9525">
            <a:noFill/>
            <a:miter lim="800000"/>
            <a:headEnd/>
            <a:tailEnd/>
          </a:ln>
          <a:effectLst/>
        </p:spPr>
      </p:pic>
      <p:sp>
        <p:nvSpPr>
          <p:cNvPr id="43" name="原创设计师QQ598969553      _24">
            <a:hlinkClick r:id="rId2" action="ppaction://hlinksldjump"/>
          </p:cNvPr>
          <p:cNvSpPr>
            <a:spLocks noEditPoints="1"/>
          </p:cNvSpPr>
          <p:nvPr/>
        </p:nvSpPr>
        <p:spPr bwMode="auto">
          <a:xfrm>
            <a:off x="8897417" y="4885810"/>
            <a:ext cx="246583" cy="257690"/>
          </a:xfrm>
          <a:custGeom>
            <a:avLst/>
            <a:gdLst>
              <a:gd name="T0" fmla="*/ 81 w 94"/>
              <a:gd name="T1" fmla="*/ 57 h 98"/>
              <a:gd name="T2" fmla="*/ 81 w 94"/>
              <a:gd name="T3" fmla="*/ 95 h 98"/>
              <a:gd name="T4" fmla="*/ 81 w 94"/>
              <a:gd name="T5" fmla="*/ 98 h 98"/>
              <a:gd name="T6" fmla="*/ 78 w 94"/>
              <a:gd name="T7" fmla="*/ 98 h 98"/>
              <a:gd name="T8" fmla="*/ 67 w 94"/>
              <a:gd name="T9" fmla="*/ 98 h 98"/>
              <a:gd name="T10" fmla="*/ 67 w 94"/>
              <a:gd name="T11" fmla="*/ 68 h 98"/>
              <a:gd name="T12" fmla="*/ 62 w 94"/>
              <a:gd name="T13" fmla="*/ 64 h 98"/>
              <a:gd name="T14" fmla="*/ 49 w 94"/>
              <a:gd name="T15" fmla="*/ 64 h 98"/>
              <a:gd name="T16" fmla="*/ 45 w 94"/>
              <a:gd name="T17" fmla="*/ 68 h 98"/>
              <a:gd name="T18" fmla="*/ 45 w 94"/>
              <a:gd name="T19" fmla="*/ 98 h 98"/>
              <a:gd name="T20" fmla="*/ 15 w 94"/>
              <a:gd name="T21" fmla="*/ 98 h 98"/>
              <a:gd name="T22" fmla="*/ 12 w 94"/>
              <a:gd name="T23" fmla="*/ 98 h 98"/>
              <a:gd name="T24" fmla="*/ 12 w 94"/>
              <a:gd name="T25" fmla="*/ 95 h 98"/>
              <a:gd name="T26" fmla="*/ 12 w 94"/>
              <a:gd name="T27" fmla="*/ 57 h 98"/>
              <a:gd name="T28" fmla="*/ 3 w 94"/>
              <a:gd name="T29" fmla="*/ 57 h 98"/>
              <a:gd name="T30" fmla="*/ 0 w 94"/>
              <a:gd name="T31" fmla="*/ 50 h 98"/>
              <a:gd name="T32" fmla="*/ 44 w 94"/>
              <a:gd name="T33" fmla="*/ 3 h 98"/>
              <a:gd name="T34" fmla="*/ 47 w 94"/>
              <a:gd name="T35" fmla="*/ 0 h 98"/>
              <a:gd name="T36" fmla="*/ 50 w 94"/>
              <a:gd name="T37" fmla="*/ 3 h 98"/>
              <a:gd name="T38" fmla="*/ 94 w 94"/>
              <a:gd name="T39" fmla="*/ 50 h 98"/>
              <a:gd name="T40" fmla="*/ 90 w 94"/>
              <a:gd name="T41" fmla="*/ 57 h 98"/>
              <a:gd name="T42" fmla="*/ 81 w 94"/>
              <a:gd name="T43" fmla="*/ 57 h 98"/>
              <a:gd name="T44" fmla="*/ 74 w 94"/>
              <a:gd name="T45" fmla="*/ 8 h 98"/>
              <a:gd name="T46" fmla="*/ 77 w 94"/>
              <a:gd name="T47" fmla="*/ 8 h 98"/>
              <a:gd name="T48" fmla="*/ 77 w 94"/>
              <a:gd name="T49" fmla="*/ 2 h 98"/>
              <a:gd name="T50" fmla="*/ 61 w 94"/>
              <a:gd name="T51" fmla="*/ 2 h 98"/>
              <a:gd name="T52" fmla="*/ 61 w 94"/>
              <a:gd name="T53" fmla="*/ 8 h 98"/>
              <a:gd name="T54" fmla="*/ 64 w 94"/>
              <a:gd name="T55" fmla="*/ 8 h 98"/>
              <a:gd name="T56" fmla="*/ 64 w 94"/>
              <a:gd name="T57" fmla="*/ 13 h 98"/>
              <a:gd name="T58" fmla="*/ 74 w 94"/>
              <a:gd name="T59" fmla="*/ 25 h 98"/>
              <a:gd name="T60" fmla="*/ 74 w 94"/>
              <a:gd name="T61" fmla="*/ 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98">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chemeClr val="accent1"/>
          </a:solidFill>
          <a:ln>
            <a:noFill/>
          </a:ln>
        </p:spPr>
        <p:txBody>
          <a:bodyPr vert="horz" wrap="square" lIns="91440" tIns="45720" rIns="91440" bIns="45720" numCol="1" anchor="t" anchorCtr="0" compatLnSpc="1"/>
          <a:lstStyle/>
          <a:p>
            <a:endParaRPr lang="zh-CN" altLang="en-US" sz="1400">
              <a:solidFill>
                <a:prstClr val="black"/>
              </a:solidFill>
              <a:ea typeface="微软雅黑" panose="020B0503020204020204" pitchFamily="34" charset="-122"/>
            </a:endParaRPr>
          </a:p>
        </p:txBody>
      </p:sp>
      <p:sp>
        <p:nvSpPr>
          <p:cNvPr id="12" name="矩形 11"/>
          <p:cNvSpPr/>
          <p:nvPr/>
        </p:nvSpPr>
        <p:spPr>
          <a:xfrm>
            <a:off x="500034" y="857239"/>
            <a:ext cx="6160198" cy="2936188"/>
          </a:xfrm>
          <a:prstGeom prst="rect">
            <a:avLst/>
          </a:prstGeom>
        </p:spPr>
        <p:txBody>
          <a:bodyPr wrap="square">
            <a:spAutoFit/>
          </a:bodyPr>
          <a:lstStyle/>
          <a:p>
            <a:pPr>
              <a:lnSpc>
                <a:spcPct val="120000"/>
              </a:lnSpc>
            </a:pP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申请结算主要分为两个步骤</a:t>
            </a:r>
            <a:endPar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一、进行打包操作；</a:t>
            </a:r>
            <a:endPar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二、对已打包的批次提交申请结算。</a:t>
            </a:r>
            <a:endPar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两步缺一不可且顺序也无法颠倒，经常有用户询问为什么申请结算后财政登录系统后看不到相关申请信息，我方远程查看后，状态基本还是“待申请结算”，只是完成了打包操作并未进行申请结算。</a:t>
            </a:r>
            <a:endPar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r>
              <a:rPr lang="zh-CN" altLang="en-US" sz="1400" b="1" dirty="0" smtClean="0">
                <a:solidFill>
                  <a:srgbClr val="FF0000"/>
                </a:solidFill>
                <a:latin typeface="微软雅黑" panose="020B0503020204020204" pitchFamily="34" charset="-122"/>
                <a:ea typeface="微软雅黑" panose="020B0503020204020204" pitchFamily="34" charset="-122"/>
              </a:rPr>
              <a:t>注意：</a:t>
            </a:r>
            <a:endParaRPr lang="en-US" altLang="zh-CN" sz="1400" b="1" dirty="0" smtClean="0">
              <a:solidFill>
                <a:srgbClr val="FF0000"/>
              </a:solidFill>
              <a:latin typeface="微软雅黑" panose="020B0503020204020204" pitchFamily="34" charset="-122"/>
              <a:ea typeface="微软雅黑" panose="020B0503020204020204" pitchFamily="34" charset="-122"/>
            </a:endParaRPr>
          </a:p>
          <a:p>
            <a:pPr>
              <a:lnSpc>
                <a:spcPct val="120000"/>
              </a:lnSpc>
            </a:pPr>
            <a:r>
              <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申请结算完成后</a:t>
            </a:r>
            <a:r>
              <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该申请结算批次不可再次使用，除非该批次的申请全部退回至待申请结算状态。</a:t>
            </a:r>
            <a:endPar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r>
              <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rPr>
              <a:t>2. </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只有待结算、已结算状态，才可以</a:t>
            </a:r>
            <a:r>
              <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结算明细表</a:t>
            </a:r>
            <a:r>
              <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endPar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原创设计师QQ598969553      _1"/>
          <p:cNvSpPr/>
          <p:nvPr/>
        </p:nvSpPr>
        <p:spPr>
          <a:xfrm>
            <a:off x="6858016" y="1785932"/>
            <a:ext cx="2267727" cy="2621477"/>
          </a:xfrm>
          <a:prstGeom prst="round2DiagRect">
            <a:avLst/>
          </a:prstGeom>
          <a:solidFill>
            <a:srgbClr val="F7F7F7"/>
          </a:solidFill>
          <a:ln>
            <a:noFill/>
          </a:ln>
          <a:effectLst>
            <a:outerShdw blurRad="1651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0460" tIns="30230" rIns="60460" bIns="30230" rtlCol="0" anchor="ctr"/>
          <a:lstStyle/>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r>
              <a:rPr lang="zh-CN" altLang="en-US" sz="1400" b="1" dirty="0" smtClean="0">
                <a:solidFill>
                  <a:prstClr val="black">
                    <a:lumMod val="85000"/>
                    <a:lumOff val="15000"/>
                  </a:prstClr>
                </a:solidFill>
                <a:latin typeface="微软雅黑" panose="020B0503020204020204" pitchFamily="34" charset="-122"/>
                <a:ea typeface="微软雅黑" panose="020B0503020204020204" pitchFamily="34" charset="-122"/>
              </a:rPr>
              <a:t>山西万鸿科技电话</a:t>
            </a:r>
            <a:r>
              <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rPr>
              <a:t>0351-7631342</a:t>
            </a: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zh-CN" altLang="en-US" sz="1350" dirty="0">
              <a:ea typeface="微软雅黑" panose="020B0503020204020204" pitchFamily="34" charset="-122"/>
            </a:endParaRPr>
          </a:p>
        </p:txBody>
      </p:sp>
      <p:grpSp>
        <p:nvGrpSpPr>
          <p:cNvPr id="2" name="原创设计师QQ598969553      _2"/>
          <p:cNvGrpSpPr/>
          <p:nvPr/>
        </p:nvGrpSpPr>
        <p:grpSpPr>
          <a:xfrm>
            <a:off x="7295254" y="852268"/>
            <a:ext cx="1202338" cy="1020483"/>
            <a:chOff x="7109111" y="2548965"/>
            <a:chExt cx="2397222" cy="2093640"/>
          </a:xfrm>
        </p:grpSpPr>
        <p:grpSp>
          <p:nvGrpSpPr>
            <p:cNvPr id="4" name="组合 13"/>
            <p:cNvGrpSpPr/>
            <p:nvPr/>
          </p:nvGrpSpPr>
          <p:grpSpPr>
            <a:xfrm>
              <a:off x="7109111" y="2548965"/>
              <a:ext cx="2397222" cy="2093640"/>
              <a:chOff x="1511944" y="2420246"/>
              <a:chExt cx="2627152" cy="2294453"/>
            </a:xfrm>
            <a:effectLst>
              <a:outerShdw blurRad="203200" dist="38100" dir="3780000" sx="103000" sy="103000" algn="t" rotWithShape="0">
                <a:prstClr val="black">
                  <a:alpha val="25000"/>
                </a:prstClr>
              </a:outerShdw>
            </a:effectLst>
          </p:grpSpPr>
          <p:sp>
            <p:nvSpPr>
              <p:cNvPr id="25"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68564" tIns="34282" rIns="68564" bIns="34282" numCol="1" anchor="t" anchorCtr="0" compatLnSpc="1"/>
              <a:lstStyle/>
              <a:p>
                <a:endParaRPr lang="zh-CN" altLang="en-US" sz="1200">
                  <a:ea typeface="微软雅黑" panose="020B0503020204020204" pitchFamily="34" charset="-122"/>
                </a:endParaRPr>
              </a:p>
            </p:txBody>
          </p:sp>
          <p:sp>
            <p:nvSpPr>
              <p:cNvPr id="26"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68564" tIns="34282" rIns="68564" bIns="34282" numCol="1" anchor="t" anchorCtr="0" compatLnSpc="1"/>
              <a:lstStyle/>
              <a:p>
                <a:endParaRPr lang="zh-CN" altLang="en-US" sz="1200">
                  <a:ea typeface="微软雅黑" panose="020B0503020204020204" pitchFamily="34" charset="-122"/>
                </a:endParaRPr>
              </a:p>
            </p:txBody>
          </p:sp>
        </p:grpSp>
        <p:sp>
          <p:nvSpPr>
            <p:cNvPr id="23" name="Freeform 7"/>
            <p:cNvSpPr/>
            <p:nvPr/>
          </p:nvSpPr>
          <p:spPr bwMode="auto">
            <a:xfrm>
              <a:off x="7420792" y="2825471"/>
              <a:ext cx="1773861" cy="1540628"/>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gradFill>
              <a:gsLst>
                <a:gs pos="100000">
                  <a:schemeClr val="accent1"/>
                </a:gs>
                <a:gs pos="0">
                  <a:schemeClr val="accent1">
                    <a:lumMod val="75000"/>
                  </a:schemeClr>
                </a:gs>
              </a:gsLst>
              <a:lin ang="5400000" scaled="1"/>
            </a:gradFill>
            <a:ln w="28575" cap="flat">
              <a:gradFill>
                <a:gsLst>
                  <a:gs pos="0">
                    <a:schemeClr val="accent1"/>
                  </a:gs>
                  <a:gs pos="100000">
                    <a:schemeClr val="accent1">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200" dirty="0">
                <a:solidFill>
                  <a:prstClr val="black"/>
                </a:solidFill>
                <a:ea typeface="微软雅黑" panose="020B0503020204020204" pitchFamily="34" charset="-122"/>
              </a:endParaRPr>
            </a:p>
          </p:txBody>
        </p:sp>
        <p:sp>
          <p:nvSpPr>
            <p:cNvPr id="24" name="TextBox 23"/>
            <p:cNvSpPr txBox="1"/>
            <p:nvPr/>
          </p:nvSpPr>
          <p:spPr>
            <a:xfrm>
              <a:off x="7802581" y="3142961"/>
              <a:ext cx="1010287" cy="947160"/>
            </a:xfrm>
            <a:prstGeom prst="rect">
              <a:avLst/>
            </a:prstGeom>
            <a:noFill/>
          </p:spPr>
          <p:txBody>
            <a:bodyPr wrap="square" rtlCol="0">
              <a:spAutoFit/>
            </a:bodyPr>
            <a:lstStyle/>
            <a:p>
              <a:r>
                <a:rPr lang="zh-CN" altLang="en-US" sz="1200" b="1" dirty="0" smtClean="0">
                  <a:solidFill>
                    <a:schemeClr val="bg1"/>
                  </a:solidFill>
                  <a:latin typeface="微软雅黑" panose="020B0503020204020204" pitchFamily="34" charset="-122"/>
                  <a:ea typeface="微软雅黑" panose="020B0503020204020204" pitchFamily="34" charset="-122"/>
                </a:rPr>
                <a:t>技术支持</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sp>
        <p:nvSpPr>
          <p:cNvPr id="6" name="页脚占位符 5"/>
          <p:cNvSpPr>
            <a:spLocks noGrp="1"/>
          </p:cNvSpPr>
          <p:nvPr>
            <p:ph type="ftr" sz="quarter" idx="11"/>
          </p:nvPr>
        </p:nvSpPr>
        <p:spPr/>
        <p:txBody>
          <a:bodyPr/>
          <a:p>
            <a:pPr algn="ctr"/>
            <a:r>
              <a:rPr lang="zh-CN" altLang="en-US" smtClean="0"/>
              <a:t>达川区农机推广站</a:t>
            </a:r>
            <a:endParaRPr lang="zh-CN"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0034" y="285734"/>
            <a:ext cx="2011680" cy="368300"/>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rPr>
              <a:t>区乡操作主要功能</a:t>
            </a:r>
            <a:endParaRPr lang="zh-CN" altLang="en-US" dirty="0"/>
          </a:p>
        </p:txBody>
      </p:sp>
      <p:pic>
        <p:nvPicPr>
          <p:cNvPr id="15362"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3164" y="1443583"/>
            <a:ext cx="8990013"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395536" y="759122"/>
            <a:ext cx="3809056" cy="732508"/>
          </a:xfrm>
          <a:prstGeom prst="rect">
            <a:avLst/>
          </a:prstGeom>
        </p:spPr>
        <p:txBody>
          <a:bodyPr wrap="none">
            <a:spAutoFit/>
          </a:bodyPr>
          <a:lstStyle/>
          <a:p>
            <a:pPr marL="342900" indent="-342900" eaLnBrk="0" hangingPunct="0">
              <a:spcBef>
                <a:spcPct val="20000"/>
              </a:spcBef>
              <a:buClr>
                <a:schemeClr val="tx1"/>
              </a:buClr>
              <a:buFont typeface="Wingdings" panose="05000000000000000000" pitchFamily="2" charset="2"/>
              <a:buChar char="u"/>
              <a:defRPr/>
            </a:pPr>
            <a:r>
              <a:rPr lang="zh-CN" altLang="en-US" sz="2000" b="1" dirty="0"/>
              <a:t>结算</a:t>
            </a:r>
            <a:r>
              <a:rPr lang="zh-CN" altLang="en-US" sz="2000" b="1" dirty="0" smtClean="0"/>
              <a:t>查询</a:t>
            </a:r>
            <a:endParaRPr lang="en-US" altLang="zh-CN" sz="2000" b="1" dirty="0" smtClean="0"/>
          </a:p>
          <a:p>
            <a:pPr eaLnBrk="0" hangingPunct="0">
              <a:spcBef>
                <a:spcPct val="20000"/>
              </a:spcBef>
              <a:buClr>
                <a:schemeClr val="tx1"/>
              </a:buClr>
              <a:defRPr/>
            </a:pPr>
            <a:r>
              <a:rPr lang="zh-CN" altLang="en-US" b="1" dirty="0" smtClean="0"/>
              <a:t>       生成结算明细表提交给</a:t>
            </a:r>
            <a:r>
              <a:rPr lang="zh-CN" altLang="en-US" b="1" dirty="0"/>
              <a:t>财政部</a:t>
            </a:r>
            <a:r>
              <a:rPr lang="zh-CN" altLang="en-US" b="1" dirty="0" smtClean="0"/>
              <a:t>门</a:t>
            </a:r>
            <a:endParaRPr lang="zh-CN" altLang="en-US" b="1" dirty="0"/>
          </a:p>
        </p:txBody>
      </p:sp>
      <p:sp>
        <p:nvSpPr>
          <p:cNvPr id="4" name="矩形 3"/>
          <p:cNvSpPr/>
          <p:nvPr/>
        </p:nvSpPr>
        <p:spPr>
          <a:xfrm>
            <a:off x="7640" y="4443958"/>
            <a:ext cx="9136360" cy="646331"/>
          </a:xfrm>
          <a:prstGeom prst="rect">
            <a:avLst/>
          </a:prstGeom>
        </p:spPr>
        <p:txBody>
          <a:bodyPr wrap="square">
            <a:spAutoFit/>
          </a:bodyPr>
          <a:lstStyle/>
          <a:p>
            <a:pPr eaLnBrk="0" hangingPunct="0">
              <a:spcBef>
                <a:spcPct val="20000"/>
              </a:spcBef>
              <a:buClr>
                <a:schemeClr val="tx1"/>
              </a:buClr>
              <a:defRPr/>
            </a:pPr>
            <a:r>
              <a:rPr lang="zh-CN" altLang="en-US" b="1" dirty="0">
                <a:solidFill>
                  <a:srgbClr val="FF0000"/>
                </a:solidFill>
              </a:rPr>
              <a:t>注意：</a:t>
            </a:r>
            <a:r>
              <a:rPr lang="zh-CN" altLang="en-US" b="1" dirty="0"/>
              <a:t>该页面默认加载的是申请结算第一批的数据，如果需要导出其他批次</a:t>
            </a:r>
            <a:r>
              <a:rPr lang="zh-CN" altLang="en-US" b="1" dirty="0" smtClean="0"/>
              <a:t>的明细表</a:t>
            </a:r>
            <a:r>
              <a:rPr lang="zh-CN" altLang="en-US" b="1" dirty="0"/>
              <a:t>，按照状态“待结算”和申请结算批次进行查询再</a:t>
            </a:r>
            <a:r>
              <a:rPr lang="zh-CN" altLang="en-US" b="1" dirty="0" smtClean="0"/>
              <a:t>导出</a:t>
            </a:r>
            <a:r>
              <a:rPr lang="zh-CN" altLang="en-US" b="1" dirty="0"/>
              <a:t>。</a:t>
            </a:r>
            <a:endParaRPr lang="zh-CN" altLang="en-US" b="1" dirty="0"/>
          </a:p>
        </p:txBody>
      </p:sp>
      <p:sp>
        <p:nvSpPr>
          <p:cNvPr id="6" name="页脚占位符 5"/>
          <p:cNvSpPr>
            <a:spLocks noGrp="1"/>
          </p:cNvSpPr>
          <p:nvPr>
            <p:ph type="ftr" sz="quarter" idx="11"/>
          </p:nvPr>
        </p:nvSpPr>
        <p:spPr/>
        <p:txBody>
          <a:bodyPr/>
          <a:p>
            <a:pPr algn="ctr"/>
            <a:r>
              <a:rPr lang="zh-CN" altLang="en-US" smtClean="0"/>
              <a:t>达川区农机推广站</a:t>
            </a:r>
            <a:endParaRPr lang="zh-CN"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8596" y="214297"/>
            <a:ext cx="4429156" cy="369332"/>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申请流程</a:t>
            </a:r>
            <a:r>
              <a:rPr lang="en-US" altLang="zh-CN" b="1"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先购后补</a:t>
            </a:r>
            <a:endParaRPr lang="zh-CN" altLang="en-US" dirty="0"/>
          </a:p>
        </p:txBody>
      </p:sp>
      <p:pic>
        <p:nvPicPr>
          <p:cNvPr id="3" name="Picture 5"/>
          <p:cNvPicPr>
            <a:picLocks noChangeAspect="1" noChangeArrowheads="1"/>
          </p:cNvPicPr>
          <p:nvPr/>
        </p:nvPicPr>
        <p:blipFill>
          <a:blip r:embed="rId1" cstate="print"/>
          <a:srcRect/>
          <a:stretch>
            <a:fillRect/>
          </a:stretch>
        </p:blipFill>
        <p:spPr bwMode="auto">
          <a:xfrm>
            <a:off x="7429520" y="0"/>
            <a:ext cx="1685925" cy="657208"/>
          </a:xfrm>
          <a:prstGeom prst="rect">
            <a:avLst/>
          </a:prstGeom>
          <a:noFill/>
          <a:ln w="9525">
            <a:noFill/>
            <a:miter lim="800000"/>
            <a:headEnd/>
            <a:tailEnd/>
          </a:ln>
          <a:effectLst/>
        </p:spPr>
      </p:pic>
      <p:sp>
        <p:nvSpPr>
          <p:cNvPr id="4" name="原创设计师QQ598969553      _2"/>
          <p:cNvSpPr/>
          <p:nvPr/>
        </p:nvSpPr>
        <p:spPr>
          <a:xfrm>
            <a:off x="1654" y="2916384"/>
            <a:ext cx="9140694" cy="3669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3620" tIns="51810" rIns="103620" bIns="51810" rtlCol="0" anchor="ctr"/>
          <a:lstStyle/>
          <a:p>
            <a:pPr algn="ctr"/>
            <a:endParaRPr lang="zh-CN" altLang="en-US" sz="1350">
              <a:ea typeface="微软雅黑" panose="020B0503020204020204" pitchFamily="34" charset="-122"/>
            </a:endParaRPr>
          </a:p>
        </p:txBody>
      </p:sp>
      <p:sp>
        <p:nvSpPr>
          <p:cNvPr id="6" name="原创设计师QQ598969553      _3"/>
          <p:cNvSpPr/>
          <p:nvPr>
            <p:custDataLst>
              <p:tags r:id="rId2"/>
            </p:custDataLst>
          </p:nvPr>
        </p:nvSpPr>
        <p:spPr>
          <a:xfrm flipV="1">
            <a:off x="366079" y="2857502"/>
            <a:ext cx="205393" cy="214564"/>
          </a:xfrm>
          <a:prstGeom prst="ellipse">
            <a:avLst/>
          </a:prstGeom>
          <a:solidFill>
            <a:schemeClr val="bg1">
              <a:lumMod val="95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bg1">
                  <a:lumMod val="50000"/>
                </a:schemeClr>
              </a:solidFill>
              <a:ea typeface="微软雅黑" panose="020B0503020204020204" pitchFamily="34" charset="-122"/>
            </a:endParaRPr>
          </a:p>
        </p:txBody>
      </p:sp>
      <p:grpSp>
        <p:nvGrpSpPr>
          <p:cNvPr id="2" name="原创设计师QQ598969553      _5"/>
          <p:cNvGrpSpPr/>
          <p:nvPr/>
        </p:nvGrpSpPr>
        <p:grpSpPr>
          <a:xfrm>
            <a:off x="142844" y="938648"/>
            <a:ext cx="575107" cy="558900"/>
            <a:chOff x="4508674" y="2118116"/>
            <a:chExt cx="2204282" cy="2204282"/>
          </a:xfrm>
        </p:grpSpPr>
        <p:grpSp>
          <p:nvGrpSpPr>
            <p:cNvPr id="7" name="组合 57"/>
            <p:cNvGrpSpPr/>
            <p:nvPr/>
          </p:nvGrpSpPr>
          <p:grpSpPr>
            <a:xfrm>
              <a:off x="4508674" y="2118116"/>
              <a:ext cx="2204282" cy="2204282"/>
              <a:chOff x="1517331" y="1125257"/>
              <a:chExt cx="2204282" cy="2204282"/>
            </a:xfrm>
          </p:grpSpPr>
          <p:sp>
            <p:nvSpPr>
              <p:cNvPr id="10" name="椭圆 9"/>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11" name="椭圆 10"/>
              <p:cNvSpPr/>
              <p:nvPr/>
            </p:nvSpPr>
            <p:spPr>
              <a:xfrm>
                <a:off x="1719372" y="1327298"/>
                <a:ext cx="1800200" cy="1800200"/>
              </a:xfrm>
              <a:prstGeom prst="ellipse">
                <a:avLst/>
              </a:prstGeom>
              <a:gradFill>
                <a:gsLst>
                  <a:gs pos="100000">
                    <a:srgbClr val="0090F2"/>
                  </a:gs>
                  <a:gs pos="0">
                    <a:schemeClr val="accent1"/>
                  </a:gs>
                </a:gsLst>
                <a:lin ang="5400000" scaled="1"/>
              </a:gradFill>
              <a:ln w="28575" cap="flat">
                <a:gradFill>
                  <a:gsLst>
                    <a:gs pos="0">
                      <a:srgbClr val="0090F2"/>
                    </a:gs>
                    <a:gs pos="100000">
                      <a:schemeClr val="accent1"/>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350">
                  <a:solidFill>
                    <a:prstClr val="black"/>
                  </a:solidFill>
                  <a:ea typeface="微软雅黑" panose="020B0503020204020204" pitchFamily="34" charset="-122"/>
                </a:endParaRPr>
              </a:p>
            </p:txBody>
          </p:sp>
        </p:grpSp>
        <p:sp>
          <p:nvSpPr>
            <p:cNvPr id="9" name="TextBox 8"/>
            <p:cNvSpPr txBox="1"/>
            <p:nvPr/>
          </p:nvSpPr>
          <p:spPr>
            <a:xfrm>
              <a:off x="5149161" y="2642285"/>
              <a:ext cx="778829" cy="1092475"/>
            </a:xfrm>
            <a:prstGeom prst="rect">
              <a:avLst/>
            </a:prstGeom>
            <a:noFill/>
          </p:spPr>
          <p:txBody>
            <a:bodyPr wrap="square" rtlCol="0">
              <a:spAutoFit/>
            </a:bodyPr>
            <a:lstStyle/>
            <a:p>
              <a:pPr algn="ctr"/>
              <a:r>
                <a:rPr lang="en-US" altLang="zh-CN" sz="1200" b="1" dirty="0" smtClean="0">
                  <a:solidFill>
                    <a:schemeClr val="bg1"/>
                  </a:solidFill>
                  <a:latin typeface="微软雅黑" panose="020B0503020204020204" pitchFamily="34" charset="-122"/>
                  <a:ea typeface="微软雅黑" panose="020B0503020204020204" pitchFamily="34" charset="-122"/>
                </a:rPr>
                <a:t>1</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cxnSp>
        <p:nvCxnSpPr>
          <p:cNvPr id="12" name="原创设计师QQ598969553      _4"/>
          <p:cNvCxnSpPr/>
          <p:nvPr/>
        </p:nvCxnSpPr>
        <p:spPr>
          <a:xfrm rot="5400000" flipH="1" flipV="1">
            <a:off x="-208495" y="2208709"/>
            <a:ext cx="1274182" cy="1588"/>
          </a:xfrm>
          <a:prstGeom prst="line">
            <a:avLst/>
          </a:prstGeom>
          <a:ln w="28575">
            <a:solidFill>
              <a:schemeClr val="bg1">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13" name="原创设计师QQ598969553      _1"/>
          <p:cNvSpPr/>
          <p:nvPr/>
        </p:nvSpPr>
        <p:spPr bwMode="auto">
          <a:xfrm>
            <a:off x="500034" y="1500180"/>
            <a:ext cx="1500198" cy="128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1" dirty="0" smtClean="0">
                <a:latin typeface="微软雅黑" panose="020B0503020204020204" pitchFamily="34" charset="-122"/>
                <a:ea typeface="微软雅黑" panose="020B0503020204020204" pitchFamily="34" charset="-122"/>
                <a:cs typeface="Lato Light" charset="0"/>
                <a:sym typeface="Lato Light" charset="0"/>
              </a:rPr>
              <a:t>购机者自主购机后，携带相关申请补贴资料到农机部门进行农机购置补贴的申请，由“区、乡操作”用户进行相关申请信息录入，录入后状态为</a:t>
            </a:r>
            <a:r>
              <a:rPr lang="zh-CN" altLang="en-US" sz="900" b="1" dirty="0" smtClean="0">
                <a:solidFill>
                  <a:srgbClr val="FF0000"/>
                </a:solidFill>
                <a:latin typeface="微软雅黑" panose="020B0503020204020204" pitchFamily="34" charset="-122"/>
                <a:ea typeface="微软雅黑" panose="020B0503020204020204" pitchFamily="34" charset="-122"/>
                <a:cs typeface="Lato Light" charset="0"/>
                <a:sym typeface="Lato Light" charset="0"/>
              </a:rPr>
              <a:t>“待打表”</a:t>
            </a:r>
            <a:r>
              <a:rPr lang="zh-CN" altLang="en-US" sz="900" b="1" dirty="0" smtClean="0">
                <a:latin typeface="微软雅黑" panose="020B0503020204020204" pitchFamily="34" charset="-122"/>
                <a:ea typeface="微软雅黑" panose="020B0503020204020204" pitchFamily="34" charset="-122"/>
                <a:cs typeface="Lato Light" charset="0"/>
                <a:sym typeface="Lato Light" charset="0"/>
              </a:rPr>
              <a:t>，等待打印</a:t>
            </a:r>
            <a:r>
              <a:rPr lang="en-US" altLang="zh-CN" sz="900" b="1" dirty="0" smtClean="0">
                <a:latin typeface="微软雅黑" panose="020B0503020204020204" pitchFamily="34" charset="-122"/>
                <a:ea typeface="微软雅黑" panose="020B0503020204020204" pitchFamily="34" charset="-122"/>
                <a:cs typeface="Lato Light" charset="0"/>
                <a:sym typeface="Lato Light" charset="0"/>
              </a:rPr>
              <a:t>《</a:t>
            </a:r>
            <a:r>
              <a:rPr lang="zh-CN" altLang="en-US" sz="900" b="1" dirty="0" smtClean="0">
                <a:latin typeface="微软雅黑" panose="020B0503020204020204" pitchFamily="34" charset="-122"/>
                <a:ea typeface="微软雅黑" panose="020B0503020204020204" pitchFamily="34" charset="-122"/>
                <a:cs typeface="Lato Light" charset="0"/>
                <a:sym typeface="Lato Light" charset="0"/>
              </a:rPr>
              <a:t>补贴资金申请表</a:t>
            </a:r>
            <a:r>
              <a:rPr lang="en-US" altLang="zh-CN" sz="900" b="1" dirty="0" smtClean="0">
                <a:latin typeface="微软雅黑" panose="020B0503020204020204" pitchFamily="34" charset="-122"/>
                <a:ea typeface="微软雅黑" panose="020B0503020204020204" pitchFamily="34" charset="-122"/>
                <a:cs typeface="Lato Light" charset="0"/>
                <a:sym typeface="Lato Light" charset="0"/>
              </a:rPr>
              <a:t>》</a:t>
            </a:r>
            <a:r>
              <a:rPr lang="zh-CN" altLang="en-US" sz="900" b="1" dirty="0" smtClean="0">
                <a:latin typeface="微软雅黑" panose="020B0503020204020204" pitchFamily="34" charset="-122"/>
                <a:ea typeface="微软雅黑" panose="020B0503020204020204" pitchFamily="34" charset="-122"/>
                <a:cs typeface="Lato Light" charset="0"/>
                <a:sym typeface="Lato Light" charset="0"/>
              </a:rPr>
              <a:t>。</a:t>
            </a:r>
            <a:endParaRPr lang="en-US" sz="900" b="1" dirty="0">
              <a:latin typeface="微软雅黑" panose="020B0503020204020204" pitchFamily="34" charset="-122"/>
              <a:ea typeface="微软雅黑" panose="020B0503020204020204" pitchFamily="34" charset="-122"/>
              <a:cs typeface="Lato Light" charset="0"/>
              <a:sym typeface="Lato Light" charset="0"/>
            </a:endParaRPr>
          </a:p>
        </p:txBody>
      </p:sp>
      <p:sp>
        <p:nvSpPr>
          <p:cNvPr id="16" name="原创设计师QQ598969553      _3"/>
          <p:cNvSpPr/>
          <p:nvPr>
            <p:custDataLst>
              <p:tags r:id="rId3"/>
            </p:custDataLst>
          </p:nvPr>
        </p:nvSpPr>
        <p:spPr>
          <a:xfrm flipV="1">
            <a:off x="1714480" y="2857502"/>
            <a:ext cx="205393" cy="214564"/>
          </a:xfrm>
          <a:prstGeom prst="ellipse">
            <a:avLst/>
          </a:prstGeom>
          <a:solidFill>
            <a:schemeClr val="bg1">
              <a:lumMod val="95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bg1">
                  <a:lumMod val="50000"/>
                </a:schemeClr>
              </a:solidFill>
              <a:ea typeface="微软雅黑" panose="020B0503020204020204" pitchFamily="34" charset="-122"/>
            </a:endParaRPr>
          </a:p>
        </p:txBody>
      </p:sp>
      <p:grpSp>
        <p:nvGrpSpPr>
          <p:cNvPr id="8" name="原创设计师QQ598969553      _5"/>
          <p:cNvGrpSpPr/>
          <p:nvPr/>
        </p:nvGrpSpPr>
        <p:grpSpPr>
          <a:xfrm>
            <a:off x="1500166" y="4000510"/>
            <a:ext cx="575107" cy="558900"/>
            <a:chOff x="4508674" y="2118116"/>
            <a:chExt cx="2204282" cy="2204282"/>
          </a:xfrm>
        </p:grpSpPr>
        <p:grpSp>
          <p:nvGrpSpPr>
            <p:cNvPr id="14" name="组合 57"/>
            <p:cNvGrpSpPr/>
            <p:nvPr/>
          </p:nvGrpSpPr>
          <p:grpSpPr>
            <a:xfrm>
              <a:off x="4508674" y="2118116"/>
              <a:ext cx="2204282" cy="2204282"/>
              <a:chOff x="1517331" y="1125257"/>
              <a:chExt cx="2204282" cy="2204282"/>
            </a:xfrm>
          </p:grpSpPr>
          <p:sp>
            <p:nvSpPr>
              <p:cNvPr id="20" name="椭圆 19"/>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21" name="椭圆 20"/>
              <p:cNvSpPr/>
              <p:nvPr/>
            </p:nvSpPr>
            <p:spPr>
              <a:xfrm>
                <a:off x="1719372" y="1327298"/>
                <a:ext cx="1800200" cy="1800200"/>
              </a:xfrm>
              <a:prstGeom prst="ellipse">
                <a:avLst/>
              </a:prstGeom>
              <a:gradFill>
                <a:gsLst>
                  <a:gs pos="100000">
                    <a:srgbClr val="0090F2"/>
                  </a:gs>
                  <a:gs pos="0">
                    <a:schemeClr val="accent1"/>
                  </a:gs>
                </a:gsLst>
                <a:lin ang="5400000" scaled="1"/>
              </a:gradFill>
              <a:ln w="28575" cap="flat">
                <a:gradFill>
                  <a:gsLst>
                    <a:gs pos="0">
                      <a:srgbClr val="0090F2"/>
                    </a:gs>
                    <a:gs pos="100000">
                      <a:schemeClr val="accent1"/>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350">
                  <a:solidFill>
                    <a:prstClr val="black"/>
                  </a:solidFill>
                  <a:ea typeface="微软雅黑" panose="020B0503020204020204" pitchFamily="34" charset="-122"/>
                </a:endParaRPr>
              </a:p>
            </p:txBody>
          </p:sp>
        </p:grpSp>
        <p:sp>
          <p:nvSpPr>
            <p:cNvPr id="19" name="TextBox 18"/>
            <p:cNvSpPr txBox="1"/>
            <p:nvPr/>
          </p:nvSpPr>
          <p:spPr>
            <a:xfrm>
              <a:off x="5149161" y="2642285"/>
              <a:ext cx="778829" cy="1092474"/>
            </a:xfrm>
            <a:prstGeom prst="rect">
              <a:avLst/>
            </a:prstGeom>
            <a:noFill/>
          </p:spPr>
          <p:txBody>
            <a:bodyPr wrap="square" rtlCol="0">
              <a:spAutoFit/>
            </a:bodyPr>
            <a:lstStyle/>
            <a:p>
              <a:pPr algn="ctr"/>
              <a:r>
                <a:rPr lang="en-US" altLang="zh-CN" sz="1200" b="1" dirty="0" smtClean="0">
                  <a:solidFill>
                    <a:schemeClr val="bg1"/>
                  </a:solidFill>
                  <a:latin typeface="微软雅黑" panose="020B0503020204020204" pitchFamily="34" charset="-122"/>
                  <a:ea typeface="微软雅黑" panose="020B0503020204020204" pitchFamily="34" charset="-122"/>
                </a:rPr>
                <a:t>2</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cxnSp>
        <p:nvCxnSpPr>
          <p:cNvPr id="22" name="原创设计师QQ598969553      _4"/>
          <p:cNvCxnSpPr/>
          <p:nvPr/>
        </p:nvCxnSpPr>
        <p:spPr>
          <a:xfrm rot="5400000">
            <a:off x="1357416" y="3571758"/>
            <a:ext cx="857006" cy="2"/>
          </a:xfrm>
          <a:prstGeom prst="line">
            <a:avLst/>
          </a:prstGeom>
          <a:ln w="28575">
            <a:solidFill>
              <a:schemeClr val="bg1">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29" name="原创设计师QQ598969553      _1"/>
          <p:cNvSpPr/>
          <p:nvPr/>
        </p:nvSpPr>
        <p:spPr bwMode="auto">
          <a:xfrm>
            <a:off x="1857356" y="3071816"/>
            <a:ext cx="1428760" cy="928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1" dirty="0" smtClean="0">
                <a:latin typeface="微软雅黑" panose="020B0503020204020204" pitchFamily="34" charset="-122"/>
                <a:ea typeface="微软雅黑" panose="020B0503020204020204" pitchFamily="34" charset="-122"/>
                <a:cs typeface="Lato Light" charset="0"/>
                <a:sym typeface="Lato Light" charset="0"/>
              </a:rPr>
              <a:t>申请信息录入后，“区、乡操作”用户进行生成</a:t>
            </a:r>
            <a:r>
              <a:rPr lang="en-US" altLang="zh-CN" sz="900" b="1" dirty="0" smtClean="0">
                <a:latin typeface="微软雅黑" panose="020B0503020204020204" pitchFamily="34" charset="-122"/>
                <a:ea typeface="微软雅黑" panose="020B0503020204020204" pitchFamily="34" charset="-122"/>
                <a:cs typeface="Lato Light" charset="0"/>
                <a:sym typeface="Lato Light" charset="0"/>
              </a:rPr>
              <a:t>《</a:t>
            </a:r>
            <a:r>
              <a:rPr lang="zh-CN" altLang="en-US" sz="900" b="1" dirty="0" smtClean="0">
                <a:latin typeface="微软雅黑" panose="020B0503020204020204" pitchFamily="34" charset="-122"/>
                <a:ea typeface="微软雅黑" panose="020B0503020204020204" pitchFamily="34" charset="-122"/>
                <a:cs typeface="Lato Light" charset="0"/>
                <a:sym typeface="Lato Light" charset="0"/>
              </a:rPr>
              <a:t>补贴资金申请表</a:t>
            </a:r>
            <a:r>
              <a:rPr lang="en-US" altLang="zh-CN" sz="900" b="1" dirty="0" smtClean="0">
                <a:latin typeface="微软雅黑" panose="020B0503020204020204" pitchFamily="34" charset="-122"/>
                <a:ea typeface="微软雅黑" panose="020B0503020204020204" pitchFamily="34" charset="-122"/>
                <a:cs typeface="Lato Light" charset="0"/>
                <a:sym typeface="Lato Light" charset="0"/>
              </a:rPr>
              <a:t>》</a:t>
            </a:r>
            <a:r>
              <a:rPr lang="zh-CN" altLang="en-US" sz="900" b="1" dirty="0" smtClean="0">
                <a:latin typeface="微软雅黑" panose="020B0503020204020204" pitchFamily="34" charset="-122"/>
                <a:ea typeface="微软雅黑" panose="020B0503020204020204" pitchFamily="34" charset="-122"/>
                <a:cs typeface="Lato Light" charset="0"/>
                <a:sym typeface="Lato Light" charset="0"/>
              </a:rPr>
              <a:t>并可进行打印。</a:t>
            </a:r>
            <a:endParaRPr lang="en-US" sz="900" b="1" dirty="0">
              <a:latin typeface="微软雅黑" panose="020B0503020204020204" pitchFamily="34" charset="-122"/>
              <a:ea typeface="微软雅黑" panose="020B0503020204020204" pitchFamily="34" charset="-122"/>
              <a:cs typeface="Lato Light" charset="0"/>
              <a:sym typeface="Lato Light" charset="0"/>
            </a:endParaRPr>
          </a:p>
        </p:txBody>
      </p:sp>
      <p:sp>
        <p:nvSpPr>
          <p:cNvPr id="30" name="原创设计师QQ598969553      _3"/>
          <p:cNvSpPr/>
          <p:nvPr>
            <p:custDataLst>
              <p:tags r:id="rId4"/>
            </p:custDataLst>
          </p:nvPr>
        </p:nvSpPr>
        <p:spPr>
          <a:xfrm flipV="1">
            <a:off x="3437913" y="2857502"/>
            <a:ext cx="205393" cy="214564"/>
          </a:xfrm>
          <a:prstGeom prst="ellipse">
            <a:avLst/>
          </a:prstGeom>
          <a:solidFill>
            <a:schemeClr val="bg1">
              <a:lumMod val="95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bg1">
                  <a:lumMod val="50000"/>
                </a:schemeClr>
              </a:solidFill>
              <a:ea typeface="微软雅黑" panose="020B0503020204020204" pitchFamily="34" charset="-122"/>
            </a:endParaRPr>
          </a:p>
        </p:txBody>
      </p:sp>
      <p:grpSp>
        <p:nvGrpSpPr>
          <p:cNvPr id="15" name="原创设计师QQ598969553      _5"/>
          <p:cNvGrpSpPr/>
          <p:nvPr/>
        </p:nvGrpSpPr>
        <p:grpSpPr>
          <a:xfrm>
            <a:off x="3282513" y="928676"/>
            <a:ext cx="575107" cy="558900"/>
            <a:chOff x="4508674" y="2118116"/>
            <a:chExt cx="2204282" cy="2204282"/>
          </a:xfrm>
        </p:grpSpPr>
        <p:grpSp>
          <p:nvGrpSpPr>
            <p:cNvPr id="17" name="组合 57"/>
            <p:cNvGrpSpPr/>
            <p:nvPr/>
          </p:nvGrpSpPr>
          <p:grpSpPr>
            <a:xfrm>
              <a:off x="4508674" y="2118116"/>
              <a:ext cx="2204282" cy="2204282"/>
              <a:chOff x="1517331" y="1125257"/>
              <a:chExt cx="2204282" cy="2204282"/>
            </a:xfrm>
          </p:grpSpPr>
          <p:sp>
            <p:nvSpPr>
              <p:cNvPr id="39" name="椭圆 38"/>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solidFill>
                    <a:srgbClr val="FF0000"/>
                  </a:solidFill>
                  <a:ea typeface="微软雅黑" panose="020B0503020204020204" pitchFamily="34" charset="-122"/>
                </a:endParaRPr>
              </a:p>
            </p:txBody>
          </p:sp>
          <p:sp>
            <p:nvSpPr>
              <p:cNvPr id="40" name="椭圆 39"/>
              <p:cNvSpPr/>
              <p:nvPr/>
            </p:nvSpPr>
            <p:spPr>
              <a:xfrm>
                <a:off x="1719372" y="1327298"/>
                <a:ext cx="1800200" cy="1800200"/>
              </a:xfrm>
              <a:prstGeom prst="ellipse">
                <a:avLst/>
              </a:prstGeom>
              <a:gradFill>
                <a:gsLst>
                  <a:gs pos="100000">
                    <a:srgbClr val="0090F2"/>
                  </a:gs>
                  <a:gs pos="0">
                    <a:schemeClr val="accent1"/>
                  </a:gs>
                </a:gsLst>
                <a:lin ang="5400000" scaled="1"/>
              </a:gradFill>
              <a:ln w="28575" cap="flat">
                <a:gradFill>
                  <a:gsLst>
                    <a:gs pos="0">
                      <a:srgbClr val="0090F2"/>
                    </a:gs>
                    <a:gs pos="100000">
                      <a:schemeClr val="accent1"/>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350" b="1">
                  <a:solidFill>
                    <a:srgbClr val="FF0000"/>
                  </a:solidFill>
                  <a:ea typeface="微软雅黑" panose="020B0503020204020204" pitchFamily="34" charset="-122"/>
                </a:endParaRPr>
              </a:p>
            </p:txBody>
          </p:sp>
        </p:grpSp>
        <p:sp>
          <p:nvSpPr>
            <p:cNvPr id="38" name="TextBox 37"/>
            <p:cNvSpPr txBox="1"/>
            <p:nvPr/>
          </p:nvSpPr>
          <p:spPr>
            <a:xfrm>
              <a:off x="5149161" y="2642285"/>
              <a:ext cx="778829" cy="1092475"/>
            </a:xfrm>
            <a:prstGeom prst="rect">
              <a:avLst/>
            </a:prstGeom>
            <a:noFill/>
          </p:spPr>
          <p:txBody>
            <a:bodyPr wrap="square" rtlCol="0">
              <a:spAutoFit/>
            </a:bodyPr>
            <a:lstStyle/>
            <a:p>
              <a:pPr algn="ctr"/>
              <a:r>
                <a:rPr lang="en-US" altLang="zh-CN" sz="1200" b="1" dirty="0" smtClean="0">
                  <a:solidFill>
                    <a:srgbClr val="FF0000"/>
                  </a:solidFill>
                  <a:latin typeface="微软雅黑" panose="020B0503020204020204" pitchFamily="34" charset="-122"/>
                  <a:ea typeface="微软雅黑" panose="020B0503020204020204" pitchFamily="34" charset="-122"/>
                </a:rPr>
                <a:t>3</a:t>
              </a:r>
              <a:endParaRPr lang="zh-CN" altLang="en-US" sz="1200" b="1" dirty="0">
                <a:solidFill>
                  <a:srgbClr val="FF0000"/>
                </a:solidFill>
                <a:latin typeface="微软雅黑" panose="020B0503020204020204" pitchFamily="34" charset="-122"/>
                <a:ea typeface="微软雅黑" panose="020B0503020204020204" pitchFamily="34" charset="-122"/>
              </a:endParaRPr>
            </a:p>
          </p:txBody>
        </p:sp>
      </p:grpSp>
      <p:cxnSp>
        <p:nvCxnSpPr>
          <p:cNvPr id="41" name="原创设计师QQ598969553      _4"/>
          <p:cNvCxnSpPr/>
          <p:nvPr/>
        </p:nvCxnSpPr>
        <p:spPr>
          <a:xfrm rot="5400000" flipH="1" flipV="1">
            <a:off x="2933982" y="2219617"/>
            <a:ext cx="1274182" cy="1588"/>
          </a:xfrm>
          <a:prstGeom prst="line">
            <a:avLst/>
          </a:prstGeom>
          <a:ln w="28575">
            <a:solidFill>
              <a:schemeClr val="bg1">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42" name="原创设计师QQ598969553      _1"/>
          <p:cNvSpPr/>
          <p:nvPr/>
        </p:nvSpPr>
        <p:spPr bwMode="auto">
          <a:xfrm>
            <a:off x="3714744" y="1571618"/>
            <a:ext cx="1214446"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1" dirty="0" smtClean="0">
                <a:latin typeface="微软雅黑" panose="020B0503020204020204" pitchFamily="34" charset="-122"/>
                <a:ea typeface="微软雅黑" panose="020B0503020204020204" pitchFamily="34" charset="-122"/>
                <a:cs typeface="Lato Light" charset="0"/>
                <a:sym typeface="Lato Light" charset="0"/>
              </a:rPr>
              <a:t>补贴申请相关信息核实无误后，“区、乡操作”用户可对申请进行核实通过操作，通过后状态为</a:t>
            </a:r>
            <a:r>
              <a:rPr lang="zh-CN" altLang="en-US" sz="900" b="1" dirty="0" smtClean="0">
                <a:solidFill>
                  <a:srgbClr val="FF0000"/>
                </a:solidFill>
                <a:latin typeface="微软雅黑" panose="020B0503020204020204" pitchFamily="34" charset="-122"/>
                <a:ea typeface="微软雅黑" panose="020B0503020204020204" pitchFamily="34" charset="-122"/>
                <a:cs typeface="Lato Light" charset="0"/>
                <a:sym typeface="Lato Light" charset="0"/>
              </a:rPr>
              <a:t>“公示”</a:t>
            </a:r>
            <a:r>
              <a:rPr lang="en-US" altLang="zh-CN" sz="900" b="1" dirty="0" smtClean="0">
                <a:latin typeface="微软雅黑" panose="020B0503020204020204" pitchFamily="34" charset="-122"/>
                <a:ea typeface="微软雅黑" panose="020B0503020204020204" pitchFamily="34" charset="-122"/>
                <a:cs typeface="Lato Light" charset="0"/>
                <a:sym typeface="Lato Light" charset="0"/>
              </a:rPr>
              <a:t> </a:t>
            </a:r>
            <a:r>
              <a:rPr lang="zh-CN" altLang="en-US" sz="900" b="1" dirty="0" smtClean="0">
                <a:latin typeface="微软雅黑" panose="020B0503020204020204" pitchFamily="34" charset="-122"/>
                <a:ea typeface="微软雅黑" panose="020B0503020204020204" pitchFamily="34" charset="-122"/>
                <a:cs typeface="Lato Light" charset="0"/>
                <a:sym typeface="Lato Light" charset="0"/>
              </a:rPr>
              <a:t>，需经过</a:t>
            </a:r>
            <a:r>
              <a:rPr lang="en-US" altLang="zh-CN" sz="900" b="1" dirty="0" smtClean="0">
                <a:latin typeface="微软雅黑" panose="020B0503020204020204" pitchFamily="34" charset="-122"/>
                <a:ea typeface="微软雅黑" panose="020B0503020204020204" pitchFamily="34" charset="-122"/>
                <a:cs typeface="Lato Light" charset="0"/>
                <a:sym typeface="Lato Light" charset="0"/>
              </a:rPr>
              <a:t>30</a:t>
            </a:r>
            <a:r>
              <a:rPr lang="zh-CN" altLang="en-US" sz="900" b="1" dirty="0" smtClean="0">
                <a:latin typeface="微软雅黑" panose="020B0503020204020204" pitchFamily="34" charset="-122"/>
                <a:ea typeface="微软雅黑" panose="020B0503020204020204" pitchFamily="34" charset="-122"/>
                <a:cs typeface="Lato Light" charset="0"/>
                <a:sym typeface="Lato Light" charset="0"/>
              </a:rPr>
              <a:t>个自然日的公示。</a:t>
            </a:r>
            <a:endParaRPr lang="en-US" sz="900" b="1" dirty="0">
              <a:latin typeface="微软雅黑" panose="020B0503020204020204" pitchFamily="34" charset="-122"/>
              <a:ea typeface="微软雅黑" panose="020B0503020204020204" pitchFamily="34" charset="-122"/>
              <a:cs typeface="Lato Light" charset="0"/>
              <a:sym typeface="Lato Light" charset="0"/>
            </a:endParaRPr>
          </a:p>
        </p:txBody>
      </p:sp>
      <p:sp>
        <p:nvSpPr>
          <p:cNvPr id="43" name="原创设计师QQ598969553      _3"/>
          <p:cNvSpPr/>
          <p:nvPr>
            <p:custDataLst>
              <p:tags r:id="rId5"/>
            </p:custDataLst>
          </p:nvPr>
        </p:nvSpPr>
        <p:spPr>
          <a:xfrm flipV="1">
            <a:off x="7429520" y="2857502"/>
            <a:ext cx="205393" cy="214564"/>
          </a:xfrm>
          <a:prstGeom prst="ellipse">
            <a:avLst/>
          </a:prstGeom>
          <a:solidFill>
            <a:schemeClr val="bg1">
              <a:lumMod val="95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bg1">
                  <a:lumMod val="50000"/>
                </a:schemeClr>
              </a:solidFill>
              <a:ea typeface="微软雅黑" panose="020B0503020204020204" pitchFamily="34" charset="-122"/>
            </a:endParaRPr>
          </a:p>
        </p:txBody>
      </p:sp>
      <p:grpSp>
        <p:nvGrpSpPr>
          <p:cNvPr id="18" name="原创设计师QQ598969553      _5"/>
          <p:cNvGrpSpPr/>
          <p:nvPr/>
        </p:nvGrpSpPr>
        <p:grpSpPr>
          <a:xfrm>
            <a:off x="7244317" y="4000510"/>
            <a:ext cx="575107" cy="558900"/>
            <a:chOff x="4508674" y="2118116"/>
            <a:chExt cx="2204282" cy="2204282"/>
          </a:xfrm>
        </p:grpSpPr>
        <p:grpSp>
          <p:nvGrpSpPr>
            <p:cNvPr id="23" name="组合 57"/>
            <p:cNvGrpSpPr/>
            <p:nvPr/>
          </p:nvGrpSpPr>
          <p:grpSpPr>
            <a:xfrm>
              <a:off x="4508674" y="2118116"/>
              <a:ext cx="2204282" cy="2204282"/>
              <a:chOff x="1517331" y="1125257"/>
              <a:chExt cx="2204282" cy="2204282"/>
            </a:xfrm>
          </p:grpSpPr>
          <p:sp>
            <p:nvSpPr>
              <p:cNvPr id="47" name="椭圆 46"/>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48" name="椭圆 47"/>
              <p:cNvSpPr/>
              <p:nvPr/>
            </p:nvSpPr>
            <p:spPr>
              <a:xfrm>
                <a:off x="1719372" y="1327298"/>
                <a:ext cx="1800200" cy="1800200"/>
              </a:xfrm>
              <a:prstGeom prst="ellipse">
                <a:avLst/>
              </a:prstGeom>
              <a:gradFill>
                <a:gsLst>
                  <a:gs pos="100000">
                    <a:srgbClr val="0090F2"/>
                  </a:gs>
                  <a:gs pos="0">
                    <a:schemeClr val="accent1"/>
                  </a:gs>
                </a:gsLst>
                <a:lin ang="5400000" scaled="1"/>
              </a:gradFill>
              <a:ln w="28575" cap="flat">
                <a:gradFill>
                  <a:gsLst>
                    <a:gs pos="0">
                      <a:srgbClr val="0090F2"/>
                    </a:gs>
                    <a:gs pos="100000">
                      <a:schemeClr val="accent1"/>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350">
                  <a:solidFill>
                    <a:prstClr val="black"/>
                  </a:solidFill>
                  <a:ea typeface="微软雅黑" panose="020B0503020204020204" pitchFamily="34" charset="-122"/>
                </a:endParaRPr>
              </a:p>
            </p:txBody>
          </p:sp>
        </p:grpSp>
        <p:sp>
          <p:nvSpPr>
            <p:cNvPr id="46" name="TextBox 45"/>
            <p:cNvSpPr txBox="1"/>
            <p:nvPr/>
          </p:nvSpPr>
          <p:spPr>
            <a:xfrm>
              <a:off x="5149161" y="2642285"/>
              <a:ext cx="778829" cy="1092474"/>
            </a:xfrm>
            <a:prstGeom prst="rect">
              <a:avLst/>
            </a:prstGeom>
            <a:noFill/>
          </p:spPr>
          <p:txBody>
            <a:bodyPr wrap="square" rtlCol="0">
              <a:spAutoFit/>
            </a:bodyPr>
            <a:lstStyle/>
            <a:p>
              <a:pPr algn="ctr"/>
              <a:r>
                <a:rPr lang="en-US" altLang="zh-CN" sz="1200" b="1" dirty="0" smtClean="0">
                  <a:solidFill>
                    <a:schemeClr val="bg1"/>
                  </a:solidFill>
                  <a:latin typeface="微软雅黑" panose="020B0503020204020204" pitchFamily="34" charset="-122"/>
                  <a:ea typeface="微软雅黑" panose="020B0503020204020204" pitchFamily="34" charset="-122"/>
                </a:rPr>
                <a:t>6</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sp>
        <p:nvSpPr>
          <p:cNvPr id="49" name="原创设计师QQ598969553      _1"/>
          <p:cNvSpPr/>
          <p:nvPr/>
        </p:nvSpPr>
        <p:spPr bwMode="auto">
          <a:xfrm>
            <a:off x="7605110" y="3143254"/>
            <a:ext cx="1324608" cy="928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1" dirty="0" smtClean="0">
                <a:latin typeface="微软雅黑" panose="020B0503020204020204" pitchFamily="34" charset="-122"/>
                <a:ea typeface="微软雅黑" panose="020B0503020204020204" pitchFamily="34" charset="-122"/>
                <a:cs typeface="Lato Light" charset="0"/>
                <a:sym typeface="Lato Light" charset="0"/>
              </a:rPr>
              <a:t>“区财政”对于提交的申请结算名单结算后，系统中进行确认结算操作，状态为</a:t>
            </a:r>
            <a:r>
              <a:rPr lang="zh-CN" altLang="en-US" sz="900" b="1" dirty="0" smtClean="0">
                <a:solidFill>
                  <a:srgbClr val="FF0000"/>
                </a:solidFill>
                <a:latin typeface="微软雅黑" panose="020B0503020204020204" pitchFamily="34" charset="-122"/>
                <a:ea typeface="微软雅黑" panose="020B0503020204020204" pitchFamily="34" charset="-122"/>
                <a:cs typeface="Lato Light" charset="0"/>
                <a:sym typeface="Lato Light" charset="0"/>
              </a:rPr>
              <a:t>“已结算”</a:t>
            </a:r>
            <a:r>
              <a:rPr lang="zh-CN" altLang="en-US" sz="900" b="1" dirty="0" smtClean="0">
                <a:latin typeface="微软雅黑" panose="020B0503020204020204" pitchFamily="34" charset="-122"/>
                <a:ea typeface="微软雅黑" panose="020B0503020204020204" pitchFamily="34" charset="-122"/>
                <a:cs typeface="Lato Light" charset="0"/>
                <a:sym typeface="Lato Light" charset="0"/>
              </a:rPr>
              <a:t>，至此一份申请补贴的流程完毕。</a:t>
            </a:r>
            <a:endParaRPr lang="en-US" sz="900" b="1" dirty="0">
              <a:latin typeface="微软雅黑" panose="020B0503020204020204" pitchFamily="34" charset="-122"/>
              <a:ea typeface="微软雅黑" panose="020B0503020204020204" pitchFamily="34" charset="-122"/>
              <a:cs typeface="Lato Light" charset="0"/>
              <a:sym typeface="Lato Light" charset="0"/>
            </a:endParaRPr>
          </a:p>
        </p:txBody>
      </p:sp>
      <p:cxnSp>
        <p:nvCxnSpPr>
          <p:cNvPr id="53" name="原创设计师QQ598969553      _4"/>
          <p:cNvCxnSpPr/>
          <p:nvPr/>
        </p:nvCxnSpPr>
        <p:spPr>
          <a:xfrm rot="5400000">
            <a:off x="7105168" y="3572006"/>
            <a:ext cx="857006" cy="2"/>
          </a:xfrm>
          <a:prstGeom prst="line">
            <a:avLst/>
          </a:prstGeom>
          <a:ln w="28575">
            <a:solidFill>
              <a:schemeClr val="bg1">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54" name="原创设计师QQ598969553      _3"/>
          <p:cNvSpPr/>
          <p:nvPr>
            <p:custDataLst>
              <p:tags r:id="rId6"/>
            </p:custDataLst>
          </p:nvPr>
        </p:nvSpPr>
        <p:spPr>
          <a:xfrm flipV="1">
            <a:off x="6354347" y="2786064"/>
            <a:ext cx="205393" cy="214564"/>
          </a:xfrm>
          <a:prstGeom prst="ellipse">
            <a:avLst/>
          </a:prstGeom>
          <a:solidFill>
            <a:schemeClr val="bg1">
              <a:lumMod val="95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bg1">
                  <a:lumMod val="50000"/>
                </a:schemeClr>
              </a:solidFill>
              <a:ea typeface="微软雅黑" panose="020B0503020204020204" pitchFamily="34" charset="-122"/>
            </a:endParaRPr>
          </a:p>
        </p:txBody>
      </p:sp>
      <p:grpSp>
        <p:nvGrpSpPr>
          <p:cNvPr id="24" name="原创设计师QQ598969553      _5"/>
          <p:cNvGrpSpPr/>
          <p:nvPr/>
        </p:nvGrpSpPr>
        <p:grpSpPr>
          <a:xfrm>
            <a:off x="6140033" y="857238"/>
            <a:ext cx="575107" cy="558900"/>
            <a:chOff x="4508674" y="2118116"/>
            <a:chExt cx="2204282" cy="2204282"/>
          </a:xfrm>
        </p:grpSpPr>
        <p:grpSp>
          <p:nvGrpSpPr>
            <p:cNvPr id="25" name="组合 57"/>
            <p:cNvGrpSpPr/>
            <p:nvPr/>
          </p:nvGrpSpPr>
          <p:grpSpPr>
            <a:xfrm>
              <a:off x="4508674" y="2118116"/>
              <a:ext cx="2204282" cy="2204282"/>
              <a:chOff x="1517331" y="1125257"/>
              <a:chExt cx="2204282" cy="2204282"/>
            </a:xfrm>
          </p:grpSpPr>
          <p:sp>
            <p:nvSpPr>
              <p:cNvPr id="58" name="椭圆 57"/>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59" name="椭圆 58"/>
              <p:cNvSpPr/>
              <p:nvPr/>
            </p:nvSpPr>
            <p:spPr>
              <a:xfrm>
                <a:off x="1719372" y="1327298"/>
                <a:ext cx="1800200" cy="1800200"/>
              </a:xfrm>
              <a:prstGeom prst="ellipse">
                <a:avLst/>
              </a:prstGeom>
              <a:gradFill>
                <a:gsLst>
                  <a:gs pos="100000">
                    <a:srgbClr val="0090F2"/>
                  </a:gs>
                  <a:gs pos="0">
                    <a:schemeClr val="accent1"/>
                  </a:gs>
                </a:gsLst>
                <a:lin ang="5400000" scaled="1"/>
              </a:gradFill>
              <a:ln w="28575" cap="flat">
                <a:gradFill>
                  <a:gsLst>
                    <a:gs pos="0">
                      <a:srgbClr val="0090F2"/>
                    </a:gs>
                    <a:gs pos="100000">
                      <a:schemeClr val="accent1"/>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350">
                  <a:solidFill>
                    <a:prstClr val="black"/>
                  </a:solidFill>
                  <a:ea typeface="微软雅黑" panose="020B0503020204020204" pitchFamily="34" charset="-122"/>
                </a:endParaRPr>
              </a:p>
            </p:txBody>
          </p:sp>
        </p:grpSp>
        <p:sp>
          <p:nvSpPr>
            <p:cNvPr id="57" name="TextBox 56"/>
            <p:cNvSpPr txBox="1"/>
            <p:nvPr/>
          </p:nvSpPr>
          <p:spPr>
            <a:xfrm>
              <a:off x="5149161" y="2642285"/>
              <a:ext cx="778829" cy="1092475"/>
            </a:xfrm>
            <a:prstGeom prst="rect">
              <a:avLst/>
            </a:prstGeom>
            <a:noFill/>
          </p:spPr>
          <p:txBody>
            <a:bodyPr wrap="square" rtlCol="0">
              <a:spAutoFit/>
            </a:bodyPr>
            <a:lstStyle/>
            <a:p>
              <a:pPr algn="ctr"/>
              <a:r>
                <a:rPr lang="en-US" altLang="zh-CN" sz="1200" b="1" dirty="0" smtClean="0">
                  <a:solidFill>
                    <a:schemeClr val="bg1"/>
                  </a:solidFill>
                  <a:latin typeface="微软雅黑" panose="020B0503020204020204" pitchFamily="34" charset="-122"/>
                  <a:ea typeface="微软雅黑" panose="020B0503020204020204" pitchFamily="34" charset="-122"/>
                </a:rPr>
                <a:t>5</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cxnSp>
        <p:nvCxnSpPr>
          <p:cNvPr id="60" name="原创设计师QQ598969553      _4"/>
          <p:cNvCxnSpPr/>
          <p:nvPr/>
        </p:nvCxnSpPr>
        <p:spPr>
          <a:xfrm rot="5400000" flipH="1" flipV="1">
            <a:off x="5788694" y="2148179"/>
            <a:ext cx="1274182" cy="1588"/>
          </a:xfrm>
          <a:prstGeom prst="line">
            <a:avLst/>
          </a:prstGeom>
          <a:ln w="28575">
            <a:solidFill>
              <a:schemeClr val="bg1">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61" name="原创设计师QQ598969553      _1"/>
          <p:cNvSpPr/>
          <p:nvPr/>
        </p:nvSpPr>
        <p:spPr bwMode="auto">
          <a:xfrm>
            <a:off x="6572264" y="1500180"/>
            <a:ext cx="1214446" cy="11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1" dirty="0" smtClean="0">
                <a:latin typeface="微软雅黑" panose="020B0503020204020204" pitchFamily="34" charset="-122"/>
                <a:ea typeface="微软雅黑" panose="020B0503020204020204" pitchFamily="34" charset="-122"/>
                <a:cs typeface="Lato Light" charset="0"/>
                <a:sym typeface="Lato Light" charset="0"/>
              </a:rPr>
              <a:t>“区、乡操作”用户对可进行申请结算的相关申请进行打包并提交后，状态为</a:t>
            </a:r>
            <a:r>
              <a:rPr lang="zh-CN" altLang="en-US" sz="900" b="1" dirty="0" smtClean="0">
                <a:solidFill>
                  <a:srgbClr val="FF0000"/>
                </a:solidFill>
                <a:latin typeface="微软雅黑" panose="020B0503020204020204" pitchFamily="34" charset="-122"/>
                <a:ea typeface="微软雅黑" panose="020B0503020204020204" pitchFamily="34" charset="-122"/>
                <a:cs typeface="Lato Light" charset="0"/>
                <a:sym typeface="Lato Light" charset="0"/>
              </a:rPr>
              <a:t>“待结算”</a:t>
            </a:r>
            <a:r>
              <a:rPr lang="zh-CN" altLang="en-US" sz="900" b="1" dirty="0" smtClean="0">
                <a:latin typeface="微软雅黑" panose="020B0503020204020204" pitchFamily="34" charset="-122"/>
                <a:ea typeface="微软雅黑" panose="020B0503020204020204" pitchFamily="34" charset="-122"/>
                <a:cs typeface="Lato Light" charset="0"/>
                <a:sym typeface="Lato Light" charset="0"/>
              </a:rPr>
              <a:t>，等待县财政确认结算。</a:t>
            </a:r>
            <a:endParaRPr lang="en-US" sz="900" b="1" dirty="0">
              <a:latin typeface="微软雅黑" panose="020B0503020204020204" pitchFamily="34" charset="-122"/>
              <a:ea typeface="微软雅黑" panose="020B0503020204020204" pitchFamily="34" charset="-122"/>
              <a:cs typeface="Lato Light" charset="0"/>
              <a:sym typeface="Lato Light" charset="0"/>
            </a:endParaRPr>
          </a:p>
        </p:txBody>
      </p:sp>
      <p:sp>
        <p:nvSpPr>
          <p:cNvPr id="62" name="原创设计师QQ598969553      _3"/>
          <p:cNvSpPr/>
          <p:nvPr>
            <p:custDataLst>
              <p:tags r:id="rId7"/>
            </p:custDataLst>
          </p:nvPr>
        </p:nvSpPr>
        <p:spPr>
          <a:xfrm flipV="1">
            <a:off x="4786314" y="2857502"/>
            <a:ext cx="205393" cy="214564"/>
          </a:xfrm>
          <a:prstGeom prst="ellipse">
            <a:avLst/>
          </a:prstGeom>
          <a:solidFill>
            <a:schemeClr val="bg1">
              <a:lumMod val="95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bg1">
                  <a:lumMod val="50000"/>
                </a:schemeClr>
              </a:solidFill>
              <a:ea typeface="微软雅黑" panose="020B0503020204020204" pitchFamily="34" charset="-122"/>
            </a:endParaRPr>
          </a:p>
        </p:txBody>
      </p:sp>
      <p:grpSp>
        <p:nvGrpSpPr>
          <p:cNvPr id="26" name="原创设计师QQ598969553      _5"/>
          <p:cNvGrpSpPr/>
          <p:nvPr/>
        </p:nvGrpSpPr>
        <p:grpSpPr>
          <a:xfrm>
            <a:off x="4601111" y="4000510"/>
            <a:ext cx="575107" cy="558900"/>
            <a:chOff x="4508674" y="2118116"/>
            <a:chExt cx="2204282" cy="2204282"/>
          </a:xfrm>
        </p:grpSpPr>
        <p:grpSp>
          <p:nvGrpSpPr>
            <p:cNvPr id="27" name="组合 57"/>
            <p:cNvGrpSpPr/>
            <p:nvPr/>
          </p:nvGrpSpPr>
          <p:grpSpPr>
            <a:xfrm>
              <a:off x="4508674" y="2118116"/>
              <a:ext cx="2204282" cy="2204282"/>
              <a:chOff x="1517331" y="1125257"/>
              <a:chExt cx="2204282" cy="2204282"/>
            </a:xfrm>
          </p:grpSpPr>
          <p:sp>
            <p:nvSpPr>
              <p:cNvPr id="66" name="椭圆 65"/>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0000"/>
                  </a:solidFill>
                  <a:ea typeface="微软雅黑" panose="020B0503020204020204" pitchFamily="34" charset="-122"/>
                </a:endParaRPr>
              </a:p>
            </p:txBody>
          </p:sp>
          <p:sp>
            <p:nvSpPr>
              <p:cNvPr id="67" name="椭圆 66"/>
              <p:cNvSpPr/>
              <p:nvPr/>
            </p:nvSpPr>
            <p:spPr>
              <a:xfrm>
                <a:off x="1719372" y="1327298"/>
                <a:ext cx="1800200" cy="1800200"/>
              </a:xfrm>
              <a:prstGeom prst="ellipse">
                <a:avLst/>
              </a:prstGeom>
              <a:gradFill>
                <a:gsLst>
                  <a:gs pos="100000">
                    <a:srgbClr val="0090F2"/>
                  </a:gs>
                  <a:gs pos="0">
                    <a:schemeClr val="accent1"/>
                  </a:gs>
                </a:gsLst>
                <a:lin ang="5400000" scaled="1"/>
              </a:gradFill>
              <a:ln w="28575" cap="flat">
                <a:gradFill>
                  <a:gsLst>
                    <a:gs pos="0">
                      <a:srgbClr val="0090F2"/>
                    </a:gs>
                    <a:gs pos="100000">
                      <a:schemeClr val="accent1"/>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350">
                  <a:solidFill>
                    <a:srgbClr val="FF0000"/>
                  </a:solidFill>
                  <a:ea typeface="微软雅黑" panose="020B0503020204020204" pitchFamily="34" charset="-122"/>
                </a:endParaRPr>
              </a:p>
            </p:txBody>
          </p:sp>
        </p:grpSp>
        <p:sp>
          <p:nvSpPr>
            <p:cNvPr id="65" name="TextBox 64"/>
            <p:cNvSpPr txBox="1"/>
            <p:nvPr/>
          </p:nvSpPr>
          <p:spPr>
            <a:xfrm>
              <a:off x="5149161" y="2642285"/>
              <a:ext cx="778829" cy="1092474"/>
            </a:xfrm>
            <a:prstGeom prst="rect">
              <a:avLst/>
            </a:prstGeom>
            <a:noFill/>
          </p:spPr>
          <p:txBody>
            <a:bodyPr wrap="square" rtlCol="0">
              <a:spAutoFit/>
            </a:bodyPr>
            <a:lstStyle/>
            <a:p>
              <a:pPr algn="ctr"/>
              <a:r>
                <a:rPr lang="en-US" altLang="zh-CN" sz="1200" b="1" dirty="0" smtClean="0">
                  <a:solidFill>
                    <a:srgbClr val="FF0000"/>
                  </a:solidFill>
                  <a:latin typeface="微软雅黑" panose="020B0503020204020204" pitchFamily="34" charset="-122"/>
                  <a:ea typeface="微软雅黑" panose="020B0503020204020204" pitchFamily="34" charset="-122"/>
                </a:rPr>
                <a:t>4</a:t>
              </a:r>
              <a:endParaRPr lang="zh-CN" altLang="en-US" sz="1200" b="1" dirty="0">
                <a:solidFill>
                  <a:srgbClr val="FF0000"/>
                </a:solidFill>
                <a:latin typeface="微软雅黑" panose="020B0503020204020204" pitchFamily="34" charset="-122"/>
                <a:ea typeface="微软雅黑" panose="020B0503020204020204" pitchFamily="34" charset="-122"/>
              </a:endParaRPr>
            </a:p>
          </p:txBody>
        </p:sp>
      </p:grpSp>
      <p:sp>
        <p:nvSpPr>
          <p:cNvPr id="68" name="原创设计师QQ598969553      _1"/>
          <p:cNvSpPr/>
          <p:nvPr/>
        </p:nvSpPr>
        <p:spPr bwMode="auto">
          <a:xfrm>
            <a:off x="4961904" y="3143254"/>
            <a:ext cx="1324608" cy="928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1" dirty="0" smtClean="0">
                <a:latin typeface="微软雅黑" panose="020B0503020204020204" pitchFamily="34" charset="-122"/>
                <a:ea typeface="微软雅黑" panose="020B0503020204020204" pitchFamily="34" charset="-122"/>
                <a:cs typeface="Lato Light" charset="0"/>
                <a:sym typeface="Lato Light" charset="0"/>
              </a:rPr>
              <a:t>公示期满后，状态为“</a:t>
            </a:r>
            <a:r>
              <a:rPr lang="zh-CN" altLang="en-US" sz="900" b="1" dirty="0" smtClean="0">
                <a:solidFill>
                  <a:srgbClr val="FF0000"/>
                </a:solidFill>
                <a:latin typeface="微软雅黑" panose="020B0503020204020204" pitchFamily="34" charset="-122"/>
                <a:ea typeface="微软雅黑" panose="020B0503020204020204" pitchFamily="34" charset="-122"/>
                <a:cs typeface="Lato Light" charset="0"/>
                <a:sym typeface="Lato Light" charset="0"/>
              </a:rPr>
              <a:t>待申请结算”</a:t>
            </a:r>
            <a:r>
              <a:rPr lang="zh-CN" altLang="en-US" sz="900" b="1" dirty="0" smtClean="0">
                <a:latin typeface="微软雅黑" panose="020B0503020204020204" pitchFamily="34" charset="-122"/>
                <a:ea typeface="微软雅黑" panose="020B0503020204020204" pitchFamily="34" charset="-122"/>
                <a:cs typeface="Lato Light" charset="0"/>
                <a:sym typeface="Lato Light" charset="0"/>
              </a:rPr>
              <a:t>，等待农机部门对相关申请向财政部门提出申请结算。</a:t>
            </a:r>
            <a:endParaRPr lang="en-US" sz="900" b="1" dirty="0">
              <a:latin typeface="微软雅黑" panose="020B0503020204020204" pitchFamily="34" charset="-122"/>
              <a:ea typeface="微软雅黑" panose="020B0503020204020204" pitchFamily="34" charset="-122"/>
              <a:cs typeface="Lato Light" charset="0"/>
              <a:sym typeface="Lato Light" charset="0"/>
            </a:endParaRPr>
          </a:p>
        </p:txBody>
      </p:sp>
      <p:cxnSp>
        <p:nvCxnSpPr>
          <p:cNvPr id="69" name="原创设计师QQ598969553      _4"/>
          <p:cNvCxnSpPr/>
          <p:nvPr/>
        </p:nvCxnSpPr>
        <p:spPr>
          <a:xfrm rot="5400000">
            <a:off x="4461962" y="3572006"/>
            <a:ext cx="857006" cy="2"/>
          </a:xfrm>
          <a:prstGeom prst="line">
            <a:avLst/>
          </a:prstGeom>
          <a:ln w="28575">
            <a:solidFill>
              <a:schemeClr val="bg1">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714348" y="1071552"/>
            <a:ext cx="1071570" cy="276999"/>
          </a:xfrm>
          <a:prstGeom prst="rect">
            <a:avLst/>
          </a:prstGeom>
          <a:noFill/>
        </p:spPr>
        <p:txBody>
          <a:bodyPr wrap="square" rtlCol="0">
            <a:spAutoFit/>
          </a:bodyPr>
          <a:lstStyle/>
          <a:p>
            <a:r>
              <a:rPr lang="zh-CN" altLang="en-US" sz="1200" b="1" dirty="0" smtClean="0">
                <a:solidFill>
                  <a:schemeClr val="accent6">
                    <a:lumMod val="75000"/>
                  </a:schemeClr>
                </a:solidFill>
                <a:effectLst>
                  <a:outerShdw blurRad="38100" dist="38100" dir="2700000" algn="tl">
                    <a:srgbClr val="000000">
                      <a:alpha val="43137"/>
                    </a:srgbClr>
                  </a:outerShdw>
                </a:effectLst>
              </a:rPr>
              <a:t>申请录入</a:t>
            </a:r>
            <a:endParaRPr lang="zh-CN" altLang="en-US" sz="1200" b="1" dirty="0">
              <a:solidFill>
                <a:schemeClr val="accent6">
                  <a:lumMod val="75000"/>
                </a:schemeClr>
              </a:solidFill>
              <a:effectLst>
                <a:outerShdw blurRad="38100" dist="38100" dir="2700000" algn="tl">
                  <a:srgbClr val="000000">
                    <a:alpha val="43137"/>
                  </a:srgbClr>
                </a:outerShdw>
              </a:effectLst>
            </a:endParaRPr>
          </a:p>
        </p:txBody>
      </p:sp>
      <p:sp>
        <p:nvSpPr>
          <p:cNvPr id="56" name="TextBox 55"/>
          <p:cNvSpPr txBox="1"/>
          <p:nvPr/>
        </p:nvSpPr>
        <p:spPr>
          <a:xfrm>
            <a:off x="2071670" y="4214824"/>
            <a:ext cx="1071570" cy="276999"/>
          </a:xfrm>
          <a:prstGeom prst="rect">
            <a:avLst/>
          </a:prstGeom>
          <a:noFill/>
        </p:spPr>
        <p:txBody>
          <a:bodyPr wrap="square" rtlCol="0">
            <a:spAutoFit/>
          </a:bodyPr>
          <a:lstStyle/>
          <a:p>
            <a:r>
              <a:rPr lang="zh-CN" altLang="en-US" sz="1200" b="1" dirty="0" smtClean="0">
                <a:solidFill>
                  <a:schemeClr val="accent6">
                    <a:lumMod val="75000"/>
                  </a:schemeClr>
                </a:solidFill>
                <a:effectLst>
                  <a:outerShdw blurRad="38100" dist="38100" dir="2700000" algn="tl">
                    <a:srgbClr val="000000">
                      <a:alpha val="43137"/>
                    </a:srgbClr>
                  </a:outerShdw>
                </a:effectLst>
              </a:rPr>
              <a:t>打印表格</a:t>
            </a:r>
            <a:endParaRPr lang="zh-CN" altLang="en-US" sz="1200" b="1" dirty="0">
              <a:solidFill>
                <a:schemeClr val="accent6">
                  <a:lumMod val="75000"/>
                </a:schemeClr>
              </a:solidFill>
              <a:effectLst>
                <a:outerShdw blurRad="38100" dist="38100" dir="2700000" algn="tl">
                  <a:srgbClr val="000000">
                    <a:alpha val="43137"/>
                  </a:srgbClr>
                </a:outerShdw>
              </a:effectLst>
            </a:endParaRPr>
          </a:p>
        </p:txBody>
      </p:sp>
      <p:sp>
        <p:nvSpPr>
          <p:cNvPr id="63" name="TextBox 62"/>
          <p:cNvSpPr txBox="1"/>
          <p:nvPr/>
        </p:nvSpPr>
        <p:spPr>
          <a:xfrm>
            <a:off x="3857620" y="1071552"/>
            <a:ext cx="1071570" cy="276999"/>
          </a:xfrm>
          <a:prstGeom prst="rect">
            <a:avLst/>
          </a:prstGeom>
          <a:noFill/>
        </p:spPr>
        <p:txBody>
          <a:bodyPr wrap="square" rtlCol="0">
            <a:spAutoFit/>
          </a:bodyPr>
          <a:lstStyle/>
          <a:p>
            <a:r>
              <a:rPr lang="zh-CN" altLang="en-US" sz="1200" b="1" dirty="0" smtClean="0">
                <a:solidFill>
                  <a:srgbClr val="FF0000"/>
                </a:solidFill>
                <a:effectLst>
                  <a:outerShdw blurRad="38100" dist="38100" dir="2700000" algn="tl">
                    <a:srgbClr val="000000">
                      <a:alpha val="43137"/>
                    </a:srgbClr>
                  </a:outerShdw>
                </a:effectLst>
              </a:rPr>
              <a:t>购机核实</a:t>
            </a:r>
            <a:endParaRPr lang="zh-CN" altLang="en-US" sz="1200" b="1" dirty="0">
              <a:solidFill>
                <a:srgbClr val="FF0000"/>
              </a:solidFill>
              <a:effectLst>
                <a:outerShdw blurRad="38100" dist="38100" dir="2700000" algn="tl">
                  <a:srgbClr val="000000">
                    <a:alpha val="43137"/>
                  </a:srgbClr>
                </a:outerShdw>
              </a:effectLst>
            </a:endParaRPr>
          </a:p>
        </p:txBody>
      </p:sp>
      <p:sp>
        <p:nvSpPr>
          <p:cNvPr id="64" name="TextBox 63"/>
          <p:cNvSpPr txBox="1"/>
          <p:nvPr/>
        </p:nvSpPr>
        <p:spPr>
          <a:xfrm>
            <a:off x="5143504" y="4143386"/>
            <a:ext cx="1071570" cy="276999"/>
          </a:xfrm>
          <a:prstGeom prst="rect">
            <a:avLst/>
          </a:prstGeom>
          <a:noFill/>
        </p:spPr>
        <p:txBody>
          <a:bodyPr wrap="square" rtlCol="0">
            <a:spAutoFit/>
          </a:bodyPr>
          <a:lstStyle/>
          <a:p>
            <a:r>
              <a:rPr lang="zh-CN" altLang="en-US" sz="1200" b="1" dirty="0" smtClean="0">
                <a:solidFill>
                  <a:srgbClr val="FF0000"/>
                </a:solidFill>
                <a:effectLst>
                  <a:outerShdw blurRad="38100" dist="38100" dir="2700000" algn="tl">
                    <a:srgbClr val="000000">
                      <a:alpha val="43137"/>
                    </a:srgbClr>
                  </a:outerShdw>
                </a:effectLst>
              </a:rPr>
              <a:t>等待公示</a:t>
            </a:r>
            <a:endParaRPr lang="zh-CN" altLang="en-US" sz="1200" b="1" dirty="0">
              <a:solidFill>
                <a:srgbClr val="FF0000"/>
              </a:solidFill>
              <a:effectLst>
                <a:outerShdw blurRad="38100" dist="38100" dir="2700000" algn="tl">
                  <a:srgbClr val="000000">
                    <a:alpha val="43137"/>
                  </a:srgbClr>
                </a:outerShdw>
              </a:effectLst>
            </a:endParaRPr>
          </a:p>
        </p:txBody>
      </p:sp>
      <p:sp>
        <p:nvSpPr>
          <p:cNvPr id="70" name="TextBox 69"/>
          <p:cNvSpPr txBox="1"/>
          <p:nvPr/>
        </p:nvSpPr>
        <p:spPr>
          <a:xfrm>
            <a:off x="6715140" y="1000114"/>
            <a:ext cx="1071570" cy="276999"/>
          </a:xfrm>
          <a:prstGeom prst="rect">
            <a:avLst/>
          </a:prstGeom>
          <a:noFill/>
        </p:spPr>
        <p:txBody>
          <a:bodyPr wrap="square" rtlCol="0">
            <a:spAutoFit/>
          </a:bodyPr>
          <a:lstStyle/>
          <a:p>
            <a:r>
              <a:rPr lang="zh-CN" altLang="en-US" sz="1200" b="1" dirty="0" smtClean="0">
                <a:solidFill>
                  <a:schemeClr val="accent6">
                    <a:lumMod val="75000"/>
                  </a:schemeClr>
                </a:solidFill>
                <a:effectLst>
                  <a:outerShdw blurRad="38100" dist="38100" dir="2700000" algn="tl">
                    <a:srgbClr val="000000">
                      <a:alpha val="43137"/>
                    </a:srgbClr>
                  </a:outerShdw>
                </a:effectLst>
              </a:rPr>
              <a:t>申请结算</a:t>
            </a:r>
            <a:endParaRPr lang="zh-CN" altLang="en-US" sz="1200" b="1" dirty="0">
              <a:solidFill>
                <a:schemeClr val="accent6">
                  <a:lumMod val="75000"/>
                </a:schemeClr>
              </a:solidFill>
              <a:effectLst>
                <a:outerShdw blurRad="38100" dist="38100" dir="2700000" algn="tl">
                  <a:srgbClr val="000000">
                    <a:alpha val="43137"/>
                  </a:srgbClr>
                </a:outerShdw>
              </a:effectLst>
            </a:endParaRPr>
          </a:p>
        </p:txBody>
      </p:sp>
      <p:sp>
        <p:nvSpPr>
          <p:cNvPr id="71" name="TextBox 70"/>
          <p:cNvSpPr txBox="1"/>
          <p:nvPr/>
        </p:nvSpPr>
        <p:spPr>
          <a:xfrm>
            <a:off x="7786710" y="4214824"/>
            <a:ext cx="1071570" cy="276999"/>
          </a:xfrm>
          <a:prstGeom prst="rect">
            <a:avLst/>
          </a:prstGeom>
          <a:noFill/>
        </p:spPr>
        <p:txBody>
          <a:bodyPr wrap="square" rtlCol="0">
            <a:spAutoFit/>
          </a:bodyPr>
          <a:lstStyle/>
          <a:p>
            <a:r>
              <a:rPr lang="zh-CN" altLang="en-US" sz="1200" b="1" dirty="0" smtClean="0">
                <a:solidFill>
                  <a:schemeClr val="accent6">
                    <a:lumMod val="75000"/>
                  </a:schemeClr>
                </a:solidFill>
                <a:effectLst>
                  <a:outerShdw blurRad="38100" dist="38100" dir="2700000" algn="tl">
                    <a:srgbClr val="000000">
                      <a:alpha val="43137"/>
                    </a:srgbClr>
                  </a:outerShdw>
                </a:effectLst>
              </a:rPr>
              <a:t>确认结算</a:t>
            </a:r>
            <a:endParaRPr lang="zh-CN" altLang="en-US" sz="1200" b="1" dirty="0">
              <a:solidFill>
                <a:schemeClr val="accent6">
                  <a:lumMod val="75000"/>
                </a:schemeClr>
              </a:solidFill>
              <a:effectLst>
                <a:outerShdw blurRad="38100" dist="38100" dir="2700000" algn="tl">
                  <a:srgbClr val="000000">
                    <a:alpha val="43137"/>
                  </a:srgbClr>
                </a:outerShdw>
              </a:effectLst>
            </a:endParaRPr>
          </a:p>
        </p:txBody>
      </p:sp>
      <p:sp>
        <p:nvSpPr>
          <p:cNvPr id="72" name="原创设计师QQ598969553      _24">
            <a:hlinkClick r:id="rId8" action="ppaction://hlinksldjump"/>
          </p:cNvPr>
          <p:cNvSpPr>
            <a:spLocks noEditPoints="1"/>
          </p:cNvSpPr>
          <p:nvPr/>
        </p:nvSpPr>
        <p:spPr bwMode="auto">
          <a:xfrm>
            <a:off x="8897417" y="4885810"/>
            <a:ext cx="246583" cy="257690"/>
          </a:xfrm>
          <a:custGeom>
            <a:avLst/>
            <a:gdLst>
              <a:gd name="T0" fmla="*/ 81 w 94"/>
              <a:gd name="T1" fmla="*/ 57 h 98"/>
              <a:gd name="T2" fmla="*/ 81 w 94"/>
              <a:gd name="T3" fmla="*/ 95 h 98"/>
              <a:gd name="T4" fmla="*/ 81 w 94"/>
              <a:gd name="T5" fmla="*/ 98 h 98"/>
              <a:gd name="T6" fmla="*/ 78 w 94"/>
              <a:gd name="T7" fmla="*/ 98 h 98"/>
              <a:gd name="T8" fmla="*/ 67 w 94"/>
              <a:gd name="T9" fmla="*/ 98 h 98"/>
              <a:gd name="T10" fmla="*/ 67 w 94"/>
              <a:gd name="T11" fmla="*/ 68 h 98"/>
              <a:gd name="T12" fmla="*/ 62 w 94"/>
              <a:gd name="T13" fmla="*/ 64 h 98"/>
              <a:gd name="T14" fmla="*/ 49 w 94"/>
              <a:gd name="T15" fmla="*/ 64 h 98"/>
              <a:gd name="T16" fmla="*/ 45 w 94"/>
              <a:gd name="T17" fmla="*/ 68 h 98"/>
              <a:gd name="T18" fmla="*/ 45 w 94"/>
              <a:gd name="T19" fmla="*/ 98 h 98"/>
              <a:gd name="T20" fmla="*/ 15 w 94"/>
              <a:gd name="T21" fmla="*/ 98 h 98"/>
              <a:gd name="T22" fmla="*/ 12 w 94"/>
              <a:gd name="T23" fmla="*/ 98 h 98"/>
              <a:gd name="T24" fmla="*/ 12 w 94"/>
              <a:gd name="T25" fmla="*/ 95 h 98"/>
              <a:gd name="T26" fmla="*/ 12 w 94"/>
              <a:gd name="T27" fmla="*/ 57 h 98"/>
              <a:gd name="T28" fmla="*/ 3 w 94"/>
              <a:gd name="T29" fmla="*/ 57 h 98"/>
              <a:gd name="T30" fmla="*/ 0 w 94"/>
              <a:gd name="T31" fmla="*/ 50 h 98"/>
              <a:gd name="T32" fmla="*/ 44 w 94"/>
              <a:gd name="T33" fmla="*/ 3 h 98"/>
              <a:gd name="T34" fmla="*/ 47 w 94"/>
              <a:gd name="T35" fmla="*/ 0 h 98"/>
              <a:gd name="T36" fmla="*/ 50 w 94"/>
              <a:gd name="T37" fmla="*/ 3 h 98"/>
              <a:gd name="T38" fmla="*/ 94 w 94"/>
              <a:gd name="T39" fmla="*/ 50 h 98"/>
              <a:gd name="T40" fmla="*/ 90 w 94"/>
              <a:gd name="T41" fmla="*/ 57 h 98"/>
              <a:gd name="T42" fmla="*/ 81 w 94"/>
              <a:gd name="T43" fmla="*/ 57 h 98"/>
              <a:gd name="T44" fmla="*/ 74 w 94"/>
              <a:gd name="T45" fmla="*/ 8 h 98"/>
              <a:gd name="T46" fmla="*/ 77 w 94"/>
              <a:gd name="T47" fmla="*/ 8 h 98"/>
              <a:gd name="T48" fmla="*/ 77 w 94"/>
              <a:gd name="T49" fmla="*/ 2 h 98"/>
              <a:gd name="T50" fmla="*/ 61 w 94"/>
              <a:gd name="T51" fmla="*/ 2 h 98"/>
              <a:gd name="T52" fmla="*/ 61 w 94"/>
              <a:gd name="T53" fmla="*/ 8 h 98"/>
              <a:gd name="T54" fmla="*/ 64 w 94"/>
              <a:gd name="T55" fmla="*/ 8 h 98"/>
              <a:gd name="T56" fmla="*/ 64 w 94"/>
              <a:gd name="T57" fmla="*/ 13 h 98"/>
              <a:gd name="T58" fmla="*/ 74 w 94"/>
              <a:gd name="T59" fmla="*/ 25 h 98"/>
              <a:gd name="T60" fmla="*/ 74 w 94"/>
              <a:gd name="T61" fmla="*/ 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98">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chemeClr val="accent1"/>
          </a:solidFill>
          <a:ln>
            <a:noFill/>
          </a:ln>
        </p:spPr>
        <p:txBody>
          <a:bodyPr vert="horz" wrap="square" lIns="91440" tIns="45720" rIns="91440" bIns="45720" numCol="1" anchor="t" anchorCtr="0" compatLnSpc="1"/>
          <a:lstStyle/>
          <a:p>
            <a:endParaRPr lang="zh-CN" altLang="en-US" sz="1400">
              <a:solidFill>
                <a:prstClr val="black"/>
              </a:solidFill>
              <a:ea typeface="微软雅黑" panose="020B0503020204020204" pitchFamily="34" charset="-122"/>
            </a:endParaRPr>
          </a:p>
        </p:txBody>
      </p:sp>
      <p:sp>
        <p:nvSpPr>
          <p:cNvPr id="28" name="页脚占位符 27"/>
          <p:cNvSpPr>
            <a:spLocks noGrp="1"/>
          </p:cNvSpPr>
          <p:nvPr>
            <p:ph type="ftr" sz="quarter" idx="11"/>
          </p:nvPr>
        </p:nvSpPr>
        <p:spPr/>
        <p:txBody>
          <a:bodyPr/>
          <a:p>
            <a:pPr algn="ctr"/>
            <a:r>
              <a:rPr lang="zh-CN" altLang="en-US" smtClean="0"/>
              <a:t>达川区农机推广站</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par>
                                <p:cTn id="8" presetID="24"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 to="" calcmode="lin" valueType="num">
                                      <p:cBhvr>
                                        <p:cTn id="10" dur="1" fill="hold"/>
                                        <p:tgtEl>
                                          <p:spTgt spid="55"/>
                                        </p:tgtEl>
                                      </p:cBhvr>
                                    </p:anim>
                                  </p:childTnLst>
                                </p:cTn>
                              </p:par>
                              <p:par>
                                <p:cTn id="11" presetID="24"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to="" calcmode="lin" valueType="num">
                                      <p:cBhvr>
                                        <p:cTn id="13" dur="1" fill="hold"/>
                                        <p:tgtEl>
                                          <p:spTgt spid="12"/>
                                        </p:tgtEl>
                                      </p:cBhvr>
                                    </p:anim>
                                  </p:childTnLst>
                                </p:cTn>
                              </p:par>
                              <p:par>
                                <p:cTn id="14" presetID="24"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to="" calcmode="lin" valueType="num">
                                      <p:cBhvr>
                                        <p:cTn id="16" dur="1" fill="hold"/>
                                        <p:tgtEl>
                                          <p:spTgt spid="6"/>
                                        </p:tgtEl>
                                      </p:cBhvr>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horizont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 to="" calcmode="lin" valueType="num">
                                      <p:cBhvr>
                                        <p:cTn id="26" dur="1" fill="hold"/>
                                        <p:tgtEl>
                                          <p:spTgt spid="16"/>
                                        </p:tgtEl>
                                      </p:cBhvr>
                                    </p:anim>
                                  </p:childTnLst>
                                </p:cTn>
                              </p:par>
                              <p:par>
                                <p:cTn id="27" presetID="24"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 to="" calcmode="lin" valueType="num">
                                      <p:cBhvr>
                                        <p:cTn id="29" dur="1" fill="hold"/>
                                        <p:tgtEl>
                                          <p:spTgt spid="22"/>
                                        </p:tgtEl>
                                      </p:cBhvr>
                                    </p:anim>
                                  </p:childTnLst>
                                </p:cTn>
                              </p:par>
                              <p:par>
                                <p:cTn id="30" presetID="24"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to="" calcmode="lin" valueType="num">
                                      <p:cBhvr>
                                        <p:cTn id="32" dur="1" fill="hold"/>
                                        <p:tgtEl>
                                          <p:spTgt spid="8"/>
                                        </p:tgtEl>
                                      </p:cBhvr>
                                    </p:anim>
                                  </p:childTnLst>
                                </p:cTn>
                              </p:par>
                              <p:par>
                                <p:cTn id="33" presetID="24" presetClass="entr" presetSubtype="0"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anim to="" calcmode="lin" valueType="num">
                                      <p:cBhvr>
                                        <p:cTn id="35" dur="1" fill="hold"/>
                                        <p:tgtEl>
                                          <p:spTgt spid="56"/>
                                        </p:tgtEl>
                                      </p:cBhvr>
                                    </p:anim>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blinds(horizontal)">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 to="" calcmode="lin" valueType="num">
                                      <p:cBhvr>
                                        <p:cTn id="45" dur="1" fill="hold"/>
                                        <p:tgtEl>
                                          <p:spTgt spid="15"/>
                                        </p:tgtEl>
                                      </p:cBhvr>
                                    </p:anim>
                                  </p:childTnLst>
                                </p:cTn>
                              </p:par>
                              <p:par>
                                <p:cTn id="46" presetID="24" presetClass="entr" presetSubtype="0" fill="hold" nodeType="withEffect">
                                  <p:stCondLst>
                                    <p:cond delay="0"/>
                                  </p:stCondLst>
                                  <p:childTnLst>
                                    <p:set>
                                      <p:cBhvr>
                                        <p:cTn id="47" dur="1" fill="hold">
                                          <p:stCondLst>
                                            <p:cond delay="0"/>
                                          </p:stCondLst>
                                        </p:cTn>
                                        <p:tgtEl>
                                          <p:spTgt spid="41"/>
                                        </p:tgtEl>
                                        <p:attrNameLst>
                                          <p:attrName>style.visibility</p:attrName>
                                        </p:attrNameLst>
                                      </p:cBhvr>
                                      <p:to>
                                        <p:strVal val="visible"/>
                                      </p:to>
                                    </p:set>
                                    <p:anim to="" calcmode="lin" valueType="num">
                                      <p:cBhvr>
                                        <p:cTn id="48" dur="1" fill="hold"/>
                                        <p:tgtEl>
                                          <p:spTgt spid="41"/>
                                        </p:tgtEl>
                                      </p:cBhvr>
                                    </p:anim>
                                  </p:childTnLst>
                                </p:cTn>
                              </p:par>
                              <p:par>
                                <p:cTn id="49" presetID="24"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 to="" calcmode="lin" valueType="num">
                                      <p:cBhvr>
                                        <p:cTn id="51" dur="1" fill="hold"/>
                                        <p:tgtEl>
                                          <p:spTgt spid="30"/>
                                        </p:tgtEl>
                                      </p:cBhvr>
                                    </p:anim>
                                  </p:childTnLst>
                                </p:cTn>
                              </p:par>
                              <p:par>
                                <p:cTn id="52" presetID="24" presetClass="entr" presetSubtype="0" fill="hold" grpId="0" nodeType="withEffect">
                                  <p:stCondLst>
                                    <p:cond delay="0"/>
                                  </p:stCondLst>
                                  <p:childTnLst>
                                    <p:set>
                                      <p:cBhvr>
                                        <p:cTn id="53" dur="1" fill="hold">
                                          <p:stCondLst>
                                            <p:cond delay="0"/>
                                          </p:stCondLst>
                                        </p:cTn>
                                        <p:tgtEl>
                                          <p:spTgt spid="63"/>
                                        </p:tgtEl>
                                        <p:attrNameLst>
                                          <p:attrName>style.visibility</p:attrName>
                                        </p:attrNameLst>
                                      </p:cBhvr>
                                      <p:to>
                                        <p:strVal val="visible"/>
                                      </p:to>
                                    </p:set>
                                    <p:anim to="" calcmode="lin" valueType="num">
                                      <p:cBhvr>
                                        <p:cTn id="54" dur="1" fill="hold"/>
                                        <p:tgtEl>
                                          <p:spTgt spid="63"/>
                                        </p:tgtEl>
                                      </p:cBhvr>
                                    </p:anim>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blinds(horizontal)">
                                      <p:cBhvr>
                                        <p:cTn id="59" dur="500"/>
                                        <p:tgtEl>
                                          <p:spTgt spid="42"/>
                                        </p:tgtEl>
                                      </p:cBhvr>
                                    </p:animEffect>
                                  </p:childTnLst>
                                </p:cTn>
                              </p:par>
                            </p:childTnLst>
                          </p:cTn>
                        </p:par>
                      </p:childTnLst>
                    </p:cTn>
                  </p:par>
                  <p:par>
                    <p:cTn id="60" fill="hold">
                      <p:stCondLst>
                        <p:cond delay="indefinite"/>
                      </p:stCondLst>
                      <p:childTnLst>
                        <p:par>
                          <p:cTn id="61" fill="hold">
                            <p:stCondLst>
                              <p:cond delay="0"/>
                            </p:stCondLst>
                            <p:childTnLst>
                              <p:par>
                                <p:cTn id="62" presetID="24" presetClass="entr" presetSubtype="0" fill="hold" nodeType="clickEffect">
                                  <p:stCondLst>
                                    <p:cond delay="0"/>
                                  </p:stCondLst>
                                  <p:childTnLst>
                                    <p:set>
                                      <p:cBhvr>
                                        <p:cTn id="63" dur="1" fill="hold">
                                          <p:stCondLst>
                                            <p:cond delay="0"/>
                                          </p:stCondLst>
                                        </p:cTn>
                                        <p:tgtEl>
                                          <p:spTgt spid="26"/>
                                        </p:tgtEl>
                                        <p:attrNameLst>
                                          <p:attrName>style.visibility</p:attrName>
                                        </p:attrNameLst>
                                      </p:cBhvr>
                                      <p:to>
                                        <p:strVal val="visible"/>
                                      </p:to>
                                    </p:set>
                                    <p:anim to="" calcmode="lin" valueType="num">
                                      <p:cBhvr>
                                        <p:cTn id="64" dur="1" fill="hold"/>
                                        <p:tgtEl>
                                          <p:spTgt spid="26"/>
                                        </p:tgtEl>
                                      </p:cBhvr>
                                    </p:anim>
                                  </p:childTnLst>
                                </p:cTn>
                              </p:par>
                              <p:par>
                                <p:cTn id="65" presetID="24" presetClass="entr" presetSubtype="0" fill="hold" nodeType="withEffect">
                                  <p:stCondLst>
                                    <p:cond delay="0"/>
                                  </p:stCondLst>
                                  <p:childTnLst>
                                    <p:set>
                                      <p:cBhvr>
                                        <p:cTn id="66" dur="1" fill="hold">
                                          <p:stCondLst>
                                            <p:cond delay="0"/>
                                          </p:stCondLst>
                                        </p:cTn>
                                        <p:tgtEl>
                                          <p:spTgt spid="69"/>
                                        </p:tgtEl>
                                        <p:attrNameLst>
                                          <p:attrName>style.visibility</p:attrName>
                                        </p:attrNameLst>
                                      </p:cBhvr>
                                      <p:to>
                                        <p:strVal val="visible"/>
                                      </p:to>
                                    </p:set>
                                    <p:anim to="" calcmode="lin" valueType="num">
                                      <p:cBhvr>
                                        <p:cTn id="67" dur="1" fill="hold"/>
                                        <p:tgtEl>
                                          <p:spTgt spid="69"/>
                                        </p:tgtEl>
                                      </p:cBhvr>
                                    </p:anim>
                                  </p:childTnLst>
                                </p:cTn>
                              </p:par>
                              <p:par>
                                <p:cTn id="68" presetID="24" presetClass="entr" presetSubtype="0" fill="hold" grpId="0" nodeType="withEffect">
                                  <p:stCondLst>
                                    <p:cond delay="0"/>
                                  </p:stCondLst>
                                  <p:childTnLst>
                                    <p:set>
                                      <p:cBhvr>
                                        <p:cTn id="69" dur="1" fill="hold">
                                          <p:stCondLst>
                                            <p:cond delay="0"/>
                                          </p:stCondLst>
                                        </p:cTn>
                                        <p:tgtEl>
                                          <p:spTgt spid="62"/>
                                        </p:tgtEl>
                                        <p:attrNameLst>
                                          <p:attrName>style.visibility</p:attrName>
                                        </p:attrNameLst>
                                      </p:cBhvr>
                                      <p:to>
                                        <p:strVal val="visible"/>
                                      </p:to>
                                    </p:set>
                                    <p:anim to="" calcmode="lin" valueType="num">
                                      <p:cBhvr>
                                        <p:cTn id="70" dur="1" fill="hold"/>
                                        <p:tgtEl>
                                          <p:spTgt spid="62"/>
                                        </p:tgtEl>
                                      </p:cBhvr>
                                    </p:anim>
                                  </p:childTnLst>
                                </p:cTn>
                              </p:par>
                              <p:par>
                                <p:cTn id="71" presetID="24" presetClass="entr" presetSubtype="0" fill="hold" grpId="0" nodeType="withEffect">
                                  <p:stCondLst>
                                    <p:cond delay="0"/>
                                  </p:stCondLst>
                                  <p:childTnLst>
                                    <p:set>
                                      <p:cBhvr>
                                        <p:cTn id="72" dur="1" fill="hold">
                                          <p:stCondLst>
                                            <p:cond delay="0"/>
                                          </p:stCondLst>
                                        </p:cTn>
                                        <p:tgtEl>
                                          <p:spTgt spid="64"/>
                                        </p:tgtEl>
                                        <p:attrNameLst>
                                          <p:attrName>style.visibility</p:attrName>
                                        </p:attrNameLst>
                                      </p:cBhvr>
                                      <p:to>
                                        <p:strVal val="visible"/>
                                      </p:to>
                                    </p:set>
                                    <p:anim to="" calcmode="lin" valueType="num">
                                      <p:cBhvr>
                                        <p:cTn id="73" dur="1" fill="hold"/>
                                        <p:tgtEl>
                                          <p:spTgt spid="64"/>
                                        </p:tgtEl>
                                      </p:cBhvr>
                                    </p:anim>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blinds(horizontal)">
                                      <p:cBhvr>
                                        <p:cTn id="78" dur="500"/>
                                        <p:tgtEl>
                                          <p:spTgt spid="68"/>
                                        </p:tgtEl>
                                      </p:cBhvr>
                                    </p:animEffect>
                                  </p:childTnLst>
                                </p:cTn>
                              </p:par>
                            </p:childTnLst>
                          </p:cTn>
                        </p:par>
                      </p:childTnLst>
                    </p:cTn>
                  </p:par>
                  <p:par>
                    <p:cTn id="79" fill="hold">
                      <p:stCondLst>
                        <p:cond delay="indefinite"/>
                      </p:stCondLst>
                      <p:childTnLst>
                        <p:par>
                          <p:cTn id="80" fill="hold">
                            <p:stCondLst>
                              <p:cond delay="0"/>
                            </p:stCondLst>
                            <p:childTnLst>
                              <p:par>
                                <p:cTn id="81" presetID="24" presetClass="entr" presetSubtype="0" fill="hold" nodeType="clickEffect">
                                  <p:stCondLst>
                                    <p:cond delay="0"/>
                                  </p:stCondLst>
                                  <p:childTnLst>
                                    <p:set>
                                      <p:cBhvr>
                                        <p:cTn id="82" dur="1" fill="hold">
                                          <p:stCondLst>
                                            <p:cond delay="0"/>
                                          </p:stCondLst>
                                        </p:cTn>
                                        <p:tgtEl>
                                          <p:spTgt spid="60"/>
                                        </p:tgtEl>
                                        <p:attrNameLst>
                                          <p:attrName>style.visibility</p:attrName>
                                        </p:attrNameLst>
                                      </p:cBhvr>
                                      <p:to>
                                        <p:strVal val="visible"/>
                                      </p:to>
                                    </p:set>
                                    <p:anim to="" calcmode="lin" valueType="num">
                                      <p:cBhvr>
                                        <p:cTn id="83" dur="1" fill="hold"/>
                                        <p:tgtEl>
                                          <p:spTgt spid="60"/>
                                        </p:tgtEl>
                                      </p:cBhvr>
                                    </p:anim>
                                  </p:childTnLst>
                                </p:cTn>
                              </p:par>
                              <p:par>
                                <p:cTn id="84" presetID="24" presetClass="entr" presetSubtype="0" fill="hold" grpId="0" nodeType="withEffect">
                                  <p:stCondLst>
                                    <p:cond delay="0"/>
                                  </p:stCondLst>
                                  <p:childTnLst>
                                    <p:set>
                                      <p:cBhvr>
                                        <p:cTn id="85" dur="1" fill="hold">
                                          <p:stCondLst>
                                            <p:cond delay="0"/>
                                          </p:stCondLst>
                                        </p:cTn>
                                        <p:tgtEl>
                                          <p:spTgt spid="54"/>
                                        </p:tgtEl>
                                        <p:attrNameLst>
                                          <p:attrName>style.visibility</p:attrName>
                                        </p:attrNameLst>
                                      </p:cBhvr>
                                      <p:to>
                                        <p:strVal val="visible"/>
                                      </p:to>
                                    </p:set>
                                    <p:anim to="" calcmode="lin" valueType="num">
                                      <p:cBhvr>
                                        <p:cTn id="86" dur="1" fill="hold"/>
                                        <p:tgtEl>
                                          <p:spTgt spid="54"/>
                                        </p:tgtEl>
                                      </p:cBhvr>
                                    </p:anim>
                                  </p:childTnLst>
                                </p:cTn>
                              </p:par>
                              <p:par>
                                <p:cTn id="87" presetID="24" presetClass="entr" presetSubtype="0" fill="hold" nodeType="withEffect">
                                  <p:stCondLst>
                                    <p:cond delay="0"/>
                                  </p:stCondLst>
                                  <p:childTnLst>
                                    <p:set>
                                      <p:cBhvr>
                                        <p:cTn id="88" dur="1" fill="hold">
                                          <p:stCondLst>
                                            <p:cond delay="0"/>
                                          </p:stCondLst>
                                        </p:cTn>
                                        <p:tgtEl>
                                          <p:spTgt spid="24"/>
                                        </p:tgtEl>
                                        <p:attrNameLst>
                                          <p:attrName>style.visibility</p:attrName>
                                        </p:attrNameLst>
                                      </p:cBhvr>
                                      <p:to>
                                        <p:strVal val="visible"/>
                                      </p:to>
                                    </p:set>
                                    <p:anim to="" calcmode="lin" valueType="num">
                                      <p:cBhvr>
                                        <p:cTn id="89" dur="1" fill="hold"/>
                                        <p:tgtEl>
                                          <p:spTgt spid="24"/>
                                        </p:tgtEl>
                                      </p:cBhvr>
                                    </p:anim>
                                  </p:childTnLst>
                                </p:cTn>
                              </p:par>
                              <p:par>
                                <p:cTn id="90" presetID="24" presetClass="entr" presetSubtype="0" fill="hold" grpId="0" nodeType="withEffect">
                                  <p:stCondLst>
                                    <p:cond delay="0"/>
                                  </p:stCondLst>
                                  <p:childTnLst>
                                    <p:set>
                                      <p:cBhvr>
                                        <p:cTn id="91" dur="1" fill="hold">
                                          <p:stCondLst>
                                            <p:cond delay="0"/>
                                          </p:stCondLst>
                                        </p:cTn>
                                        <p:tgtEl>
                                          <p:spTgt spid="70"/>
                                        </p:tgtEl>
                                        <p:attrNameLst>
                                          <p:attrName>style.visibility</p:attrName>
                                        </p:attrNameLst>
                                      </p:cBhvr>
                                      <p:to>
                                        <p:strVal val="visible"/>
                                      </p:to>
                                    </p:set>
                                    <p:anim to="" calcmode="lin" valueType="num">
                                      <p:cBhvr>
                                        <p:cTn id="92" dur="1" fill="hold"/>
                                        <p:tgtEl>
                                          <p:spTgt spid="70"/>
                                        </p:tgtEl>
                                      </p:cBhvr>
                                    </p:anim>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linds(horizontal)">
                                      <p:cBhvr>
                                        <p:cTn id="97" dur="500"/>
                                        <p:tgtEl>
                                          <p:spTgt spid="61"/>
                                        </p:tgtEl>
                                      </p:cBhvr>
                                    </p:animEffect>
                                  </p:childTnLst>
                                </p:cTn>
                              </p:par>
                            </p:childTnLst>
                          </p:cTn>
                        </p:par>
                      </p:childTnLst>
                    </p:cTn>
                  </p:par>
                  <p:par>
                    <p:cTn id="98" fill="hold">
                      <p:stCondLst>
                        <p:cond delay="indefinite"/>
                      </p:stCondLst>
                      <p:childTnLst>
                        <p:par>
                          <p:cTn id="99" fill="hold">
                            <p:stCondLst>
                              <p:cond delay="0"/>
                            </p:stCondLst>
                            <p:childTnLst>
                              <p:par>
                                <p:cTn id="100" presetID="24" presetClass="entr" presetSubtype="0" fill="hold" nodeType="clickEffect">
                                  <p:stCondLst>
                                    <p:cond delay="0"/>
                                  </p:stCondLst>
                                  <p:childTnLst>
                                    <p:set>
                                      <p:cBhvr>
                                        <p:cTn id="101" dur="1" fill="hold">
                                          <p:stCondLst>
                                            <p:cond delay="0"/>
                                          </p:stCondLst>
                                        </p:cTn>
                                        <p:tgtEl>
                                          <p:spTgt spid="18"/>
                                        </p:tgtEl>
                                        <p:attrNameLst>
                                          <p:attrName>style.visibility</p:attrName>
                                        </p:attrNameLst>
                                      </p:cBhvr>
                                      <p:to>
                                        <p:strVal val="visible"/>
                                      </p:to>
                                    </p:set>
                                    <p:anim to="" calcmode="lin" valueType="num">
                                      <p:cBhvr>
                                        <p:cTn id="102" dur="1" fill="hold"/>
                                        <p:tgtEl>
                                          <p:spTgt spid="18"/>
                                        </p:tgtEl>
                                      </p:cBhvr>
                                    </p:anim>
                                  </p:childTnLst>
                                </p:cTn>
                              </p:par>
                              <p:par>
                                <p:cTn id="103" presetID="24" presetClass="entr" presetSubtype="0" fill="hold" nodeType="withEffect">
                                  <p:stCondLst>
                                    <p:cond delay="0"/>
                                  </p:stCondLst>
                                  <p:childTnLst>
                                    <p:set>
                                      <p:cBhvr>
                                        <p:cTn id="104" dur="1" fill="hold">
                                          <p:stCondLst>
                                            <p:cond delay="0"/>
                                          </p:stCondLst>
                                        </p:cTn>
                                        <p:tgtEl>
                                          <p:spTgt spid="53"/>
                                        </p:tgtEl>
                                        <p:attrNameLst>
                                          <p:attrName>style.visibility</p:attrName>
                                        </p:attrNameLst>
                                      </p:cBhvr>
                                      <p:to>
                                        <p:strVal val="visible"/>
                                      </p:to>
                                    </p:set>
                                    <p:anim to="" calcmode="lin" valueType="num">
                                      <p:cBhvr>
                                        <p:cTn id="105" dur="1" fill="hold"/>
                                        <p:tgtEl>
                                          <p:spTgt spid="53"/>
                                        </p:tgtEl>
                                      </p:cBhvr>
                                    </p:anim>
                                  </p:childTnLst>
                                </p:cTn>
                              </p:par>
                              <p:par>
                                <p:cTn id="106" presetID="24" presetClass="entr" presetSubtype="0" fill="hold" grpId="0" nodeType="withEffect">
                                  <p:stCondLst>
                                    <p:cond delay="0"/>
                                  </p:stCondLst>
                                  <p:childTnLst>
                                    <p:set>
                                      <p:cBhvr>
                                        <p:cTn id="107" dur="1" fill="hold">
                                          <p:stCondLst>
                                            <p:cond delay="0"/>
                                          </p:stCondLst>
                                        </p:cTn>
                                        <p:tgtEl>
                                          <p:spTgt spid="43"/>
                                        </p:tgtEl>
                                        <p:attrNameLst>
                                          <p:attrName>style.visibility</p:attrName>
                                        </p:attrNameLst>
                                      </p:cBhvr>
                                      <p:to>
                                        <p:strVal val="visible"/>
                                      </p:to>
                                    </p:set>
                                    <p:anim to="" calcmode="lin" valueType="num">
                                      <p:cBhvr>
                                        <p:cTn id="108" dur="1" fill="hold"/>
                                        <p:tgtEl>
                                          <p:spTgt spid="43"/>
                                        </p:tgtEl>
                                      </p:cBhvr>
                                    </p:anim>
                                  </p:childTnLst>
                                </p:cTn>
                              </p:par>
                              <p:par>
                                <p:cTn id="109" presetID="24" presetClass="entr" presetSubtype="0" fill="hold" grpId="0" nodeType="withEffect">
                                  <p:stCondLst>
                                    <p:cond delay="0"/>
                                  </p:stCondLst>
                                  <p:childTnLst>
                                    <p:set>
                                      <p:cBhvr>
                                        <p:cTn id="110" dur="1" fill="hold">
                                          <p:stCondLst>
                                            <p:cond delay="0"/>
                                          </p:stCondLst>
                                        </p:cTn>
                                        <p:tgtEl>
                                          <p:spTgt spid="71"/>
                                        </p:tgtEl>
                                        <p:attrNameLst>
                                          <p:attrName>style.visibility</p:attrName>
                                        </p:attrNameLst>
                                      </p:cBhvr>
                                      <p:to>
                                        <p:strVal val="visible"/>
                                      </p:to>
                                    </p:set>
                                    <p:anim to="" calcmode="lin" valueType="num">
                                      <p:cBhvr>
                                        <p:cTn id="111" dur="1" fill="hold"/>
                                        <p:tgtEl>
                                          <p:spTgt spid="71"/>
                                        </p:tgtEl>
                                      </p:cBhvr>
                                    </p:anim>
                                  </p:childTnLst>
                                </p:cTn>
                              </p:par>
                            </p:childTnLst>
                          </p:cTn>
                        </p:par>
                      </p:childTnLst>
                    </p:cTn>
                  </p:par>
                  <p:par>
                    <p:cTn id="112" fill="hold">
                      <p:stCondLst>
                        <p:cond delay="indefinite"/>
                      </p:stCondLst>
                      <p:childTnLst>
                        <p:par>
                          <p:cTn id="113" fill="hold">
                            <p:stCondLst>
                              <p:cond delay="0"/>
                            </p:stCondLst>
                            <p:childTnLst>
                              <p:par>
                                <p:cTn id="114" presetID="3" presetClass="entr" presetSubtype="10" fill="hold" grpId="0" nodeType="click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blinds(horizontal)">
                                      <p:cBhvr>
                                        <p:cTn id="11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bldLvl="0" animBg="1"/>
      <p:bldP spid="29" grpId="0"/>
      <p:bldP spid="30" grpId="0" bldLvl="0" animBg="1"/>
      <p:bldP spid="42" grpId="0"/>
      <p:bldP spid="43" grpId="0" bldLvl="0" animBg="1"/>
      <p:bldP spid="49" grpId="0"/>
      <p:bldP spid="54" grpId="0" bldLvl="0" animBg="1"/>
      <p:bldP spid="61" grpId="0"/>
      <p:bldP spid="62" grpId="0" bldLvl="0" animBg="1"/>
      <p:bldP spid="68" grpId="0"/>
      <p:bldP spid="56" grpId="0"/>
      <p:bldP spid="63" grpId="0"/>
      <p:bldP spid="64" grpId="0"/>
      <p:bldP spid="70" grpId="0"/>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8596" y="214297"/>
            <a:ext cx="4000528" cy="369332"/>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申请流程</a:t>
            </a:r>
            <a:r>
              <a:rPr lang="en-US" altLang="zh-CN" b="1" dirty="0" smtClean="0">
                <a:solidFill>
                  <a:srgbClr val="FF0000"/>
                </a:solidFill>
                <a:latin typeface="微软雅黑" panose="020B0503020204020204" pitchFamily="34" charset="-122"/>
                <a:ea typeface="微软雅黑" panose="020B0503020204020204" pitchFamily="34" charset="-122"/>
              </a:rPr>
              <a:t>-</a:t>
            </a:r>
            <a:r>
              <a:rPr lang="zh-CN" altLang="en-US" b="1" dirty="0" smtClean="0">
                <a:solidFill>
                  <a:srgbClr val="FF0000"/>
                </a:solidFill>
                <a:latin typeface="微软雅黑" panose="020B0503020204020204" pitchFamily="34" charset="-122"/>
                <a:ea typeface="微软雅黑" panose="020B0503020204020204" pitchFamily="34" charset="-122"/>
              </a:rPr>
              <a:t>退回权限</a:t>
            </a:r>
            <a:endParaRPr lang="zh-CN" altLang="en-US" b="1" dirty="0" smtClean="0">
              <a:solidFill>
                <a:srgbClr val="FF0000"/>
              </a:solidFill>
              <a:latin typeface="微软雅黑" panose="020B0503020204020204" pitchFamily="34" charset="-122"/>
              <a:ea typeface="微软雅黑" panose="020B0503020204020204" pitchFamily="34" charset="-122"/>
            </a:endParaRPr>
          </a:p>
        </p:txBody>
      </p:sp>
      <p:pic>
        <p:nvPicPr>
          <p:cNvPr id="3" name="Picture 5"/>
          <p:cNvPicPr>
            <a:picLocks noChangeAspect="1" noChangeArrowheads="1"/>
          </p:cNvPicPr>
          <p:nvPr/>
        </p:nvPicPr>
        <p:blipFill>
          <a:blip r:embed="rId1" cstate="print"/>
          <a:srcRect/>
          <a:stretch>
            <a:fillRect/>
          </a:stretch>
        </p:blipFill>
        <p:spPr bwMode="auto">
          <a:xfrm>
            <a:off x="7429520" y="0"/>
            <a:ext cx="1685925" cy="657208"/>
          </a:xfrm>
          <a:prstGeom prst="rect">
            <a:avLst/>
          </a:prstGeom>
          <a:noFill/>
          <a:ln w="9525">
            <a:noFill/>
            <a:miter lim="800000"/>
            <a:headEnd/>
            <a:tailEnd/>
          </a:ln>
          <a:effectLst/>
        </p:spPr>
      </p:pic>
      <p:graphicFrame>
        <p:nvGraphicFramePr>
          <p:cNvPr id="23" name="表格 22"/>
          <p:cNvGraphicFramePr>
            <a:graphicFrameLocks noGrp="1"/>
          </p:cNvGraphicFramePr>
          <p:nvPr/>
        </p:nvGraphicFramePr>
        <p:xfrm>
          <a:off x="1000101" y="832498"/>
          <a:ext cx="6786609" cy="3596640"/>
        </p:xfrm>
        <a:graphic>
          <a:graphicData uri="http://schemas.openxmlformats.org/drawingml/2006/table">
            <a:tbl>
              <a:tblPr firstRow="1" bandRow="1">
                <a:tableStyleId>{17292A2E-F333-43FB-9621-5CBBE7FDCDCB}</a:tableStyleId>
              </a:tblPr>
              <a:tblGrid>
                <a:gridCol w="2262203"/>
                <a:gridCol w="2262203"/>
                <a:gridCol w="2262203"/>
              </a:tblGrid>
              <a:tr h="256367">
                <a:tc>
                  <a:txBody>
                    <a:bodyPr/>
                    <a:lstStyle/>
                    <a:p>
                      <a:pPr algn="ctr"/>
                      <a:r>
                        <a:rPr lang="zh-CN" altLang="en-US" sz="1400" dirty="0" smtClean="0"/>
                        <a:t>申请状态</a:t>
                      </a:r>
                      <a:endParaRPr lang="zh-CN" altLang="en-US" sz="1400" dirty="0"/>
                    </a:p>
                  </a:txBody>
                  <a:tcPr/>
                </a:tc>
                <a:tc>
                  <a:txBody>
                    <a:bodyPr/>
                    <a:lstStyle/>
                    <a:p>
                      <a:pPr algn="ctr"/>
                      <a:r>
                        <a:rPr lang="zh-CN" altLang="en-US" sz="1400" dirty="0" smtClean="0"/>
                        <a:t>退回状态</a:t>
                      </a:r>
                      <a:endParaRPr lang="zh-CN" altLang="en-US" sz="1400" dirty="0"/>
                    </a:p>
                  </a:txBody>
                  <a:tcPr/>
                </a:tc>
                <a:tc>
                  <a:txBody>
                    <a:bodyPr/>
                    <a:lstStyle/>
                    <a:p>
                      <a:pPr algn="ctr"/>
                      <a:r>
                        <a:rPr lang="zh-CN" altLang="en-US" sz="1400" dirty="0" smtClean="0"/>
                        <a:t>操作用户</a:t>
                      </a:r>
                      <a:endParaRPr lang="zh-CN" altLang="en-US" sz="1400" dirty="0"/>
                    </a:p>
                  </a:txBody>
                  <a:tcPr/>
                </a:tc>
              </a:tr>
              <a:tr h="230731">
                <a:tc>
                  <a:txBody>
                    <a:bodyPr/>
                    <a:lstStyle/>
                    <a:p>
                      <a:pPr algn="ctr"/>
                      <a:r>
                        <a:rPr lang="zh-CN" altLang="en-US" sz="1200" b="1" dirty="0" smtClean="0"/>
                        <a:t>待打表</a:t>
                      </a:r>
                      <a:endParaRPr lang="zh-CN" altLang="en-US" sz="1200" b="1" dirty="0"/>
                    </a:p>
                  </a:txBody>
                  <a:tcPr/>
                </a:tc>
                <a:tc>
                  <a:txBody>
                    <a:bodyPr/>
                    <a:lstStyle/>
                    <a:p>
                      <a:pPr algn="ctr"/>
                      <a:r>
                        <a:rPr lang="zh-CN" altLang="en-US" sz="1200" dirty="0" smtClean="0"/>
                        <a:t>作废</a:t>
                      </a:r>
                      <a:endParaRPr lang="zh-CN" altLang="en-US" sz="1200" dirty="0"/>
                    </a:p>
                  </a:txBody>
                  <a:tcPr/>
                </a:tc>
                <a:tc>
                  <a:txBody>
                    <a:bodyPr/>
                    <a:lstStyle/>
                    <a:p>
                      <a:pPr algn="ctr"/>
                      <a:r>
                        <a:rPr lang="zh-CN" altLang="en-US" sz="1200" dirty="0" smtClean="0"/>
                        <a:t>区、乡镇操作用户</a:t>
                      </a:r>
                      <a:endParaRPr lang="zh-CN" altLang="en-US" sz="1200" dirty="0"/>
                    </a:p>
                  </a:txBody>
                  <a:tcPr/>
                </a:tc>
              </a:tr>
              <a:tr h="230731">
                <a:tc rowSpan="3">
                  <a:txBody>
                    <a:bodyPr/>
                    <a:lstStyle/>
                    <a:p>
                      <a:pPr algn="ctr"/>
                      <a:endParaRPr lang="en-US" altLang="zh-CN" sz="1200" b="1" dirty="0" smtClean="0"/>
                    </a:p>
                    <a:p>
                      <a:pPr algn="ctr"/>
                      <a:r>
                        <a:rPr lang="zh-CN" altLang="en-US" sz="1200" b="1" dirty="0" smtClean="0"/>
                        <a:t>待审核</a:t>
                      </a:r>
                      <a:endParaRPr lang="zh-CN" altLang="en-US" sz="1200" b="1" dirty="0"/>
                    </a:p>
                  </a:txBody>
                  <a:tcPr/>
                </a:tc>
                <a:tc>
                  <a:txBody>
                    <a:bodyPr/>
                    <a:lstStyle/>
                    <a:p>
                      <a:pPr algn="ctr"/>
                      <a:r>
                        <a:rPr lang="zh-CN" altLang="en-US" sz="1200" dirty="0" smtClean="0"/>
                        <a:t>冻结</a:t>
                      </a:r>
                      <a:endParaRPr lang="zh-CN" altLang="en-US" sz="1200" dirty="0"/>
                    </a:p>
                  </a:txBody>
                  <a:tcPr/>
                </a:tc>
                <a:tc>
                  <a:txBody>
                    <a:bodyPr/>
                    <a:lstStyle/>
                    <a:p>
                      <a:pPr algn="ctr"/>
                      <a:r>
                        <a:rPr lang="zh-CN" altLang="en-US" sz="1200" dirty="0" smtClean="0"/>
                        <a:t>区操作用户</a:t>
                      </a:r>
                      <a:endParaRPr lang="zh-CN" altLang="en-US" sz="1200" dirty="0"/>
                    </a:p>
                  </a:txBody>
                  <a:tcPr/>
                </a:tc>
              </a:tr>
              <a:tr h="230731">
                <a:tc vMerge="1">
                  <a:tcPr/>
                </a:tc>
                <a:tc>
                  <a:txBody>
                    <a:bodyPr/>
                    <a:lstStyle/>
                    <a:p>
                      <a:pPr algn="ctr"/>
                      <a:r>
                        <a:rPr lang="zh-CN" altLang="en-US" sz="1200" dirty="0" smtClean="0"/>
                        <a:t>待打表</a:t>
                      </a:r>
                      <a:endParaRPr lang="zh-CN" altLang="en-US" sz="1200" dirty="0"/>
                    </a:p>
                  </a:txBody>
                  <a:tcPr/>
                </a:tc>
                <a:tc>
                  <a:txBody>
                    <a:bodyPr/>
                    <a:lstStyle/>
                    <a:p>
                      <a:pPr algn="ctr"/>
                      <a:r>
                        <a:rPr lang="zh-CN" altLang="en-US" sz="1200" dirty="0" smtClean="0"/>
                        <a:t>区、乡镇操作用户</a:t>
                      </a:r>
                      <a:endParaRPr lang="zh-CN" altLang="en-US" sz="1200" dirty="0"/>
                    </a:p>
                  </a:txBody>
                  <a:tcPr/>
                </a:tc>
              </a:tr>
              <a:tr h="230731">
                <a:tc vMerge="1">
                  <a:tcPr/>
                </a:tc>
                <a:tc>
                  <a:txBody>
                    <a:bodyPr/>
                    <a:lstStyle/>
                    <a:p>
                      <a:pPr algn="ctr"/>
                      <a:r>
                        <a:rPr lang="zh-CN" altLang="en-US" sz="1200" dirty="0" smtClean="0"/>
                        <a:t>作废</a:t>
                      </a:r>
                      <a:endParaRPr lang="zh-CN" altLang="en-US" sz="1200" dirty="0"/>
                    </a:p>
                  </a:txBody>
                  <a:tcPr/>
                </a:tc>
                <a:tc>
                  <a:txBody>
                    <a:bodyPr/>
                    <a:lstStyle/>
                    <a:p>
                      <a:pPr algn="ctr"/>
                      <a:r>
                        <a:rPr lang="zh-CN" altLang="en-US" sz="1200" dirty="0" smtClean="0"/>
                        <a:t>区、乡镇操作用户</a:t>
                      </a:r>
                      <a:endParaRPr lang="zh-CN" altLang="en-US" sz="1200" dirty="0"/>
                    </a:p>
                  </a:txBody>
                  <a:tcPr/>
                </a:tc>
              </a:tr>
              <a:tr h="230731">
                <a:tc>
                  <a:txBody>
                    <a:bodyPr/>
                    <a:lstStyle/>
                    <a:p>
                      <a:pPr algn="ctr"/>
                      <a:r>
                        <a:rPr lang="zh-CN" altLang="en-US" sz="1200" b="1" dirty="0" smtClean="0"/>
                        <a:t>公示</a:t>
                      </a:r>
                      <a:endParaRPr lang="zh-CN" altLang="en-US" sz="1200" b="1" dirty="0"/>
                    </a:p>
                  </a:txBody>
                  <a:tcPr/>
                </a:tc>
                <a:tc>
                  <a:txBody>
                    <a:bodyPr/>
                    <a:lstStyle/>
                    <a:p>
                      <a:pPr algn="ctr"/>
                      <a:r>
                        <a:rPr lang="zh-CN" altLang="en-US" sz="1200" dirty="0" smtClean="0"/>
                        <a:t>购机核实</a:t>
                      </a:r>
                      <a:endParaRPr lang="zh-CN" altLang="en-US" sz="1200" dirty="0"/>
                    </a:p>
                  </a:txBody>
                  <a:tcPr/>
                </a:tc>
                <a:tc>
                  <a:txBody>
                    <a:bodyPr/>
                    <a:lstStyle/>
                    <a:p>
                      <a:pPr algn="ctr"/>
                      <a:r>
                        <a:rPr lang="zh-CN" altLang="en-US" sz="1200" dirty="0" smtClean="0"/>
                        <a:t>区操作</a:t>
                      </a:r>
                      <a:endParaRPr lang="zh-CN" altLang="en-US" sz="1200" dirty="0"/>
                    </a:p>
                  </a:txBody>
                  <a:tcPr/>
                </a:tc>
              </a:tr>
              <a:tr h="230731">
                <a:tc rowSpan="4">
                  <a:txBody>
                    <a:bodyPr/>
                    <a:lstStyle/>
                    <a:p>
                      <a:pPr algn="ctr"/>
                      <a:endParaRPr lang="en-US" altLang="zh-CN" sz="1200" b="1" dirty="0" smtClean="0"/>
                    </a:p>
                    <a:p>
                      <a:pPr algn="ctr"/>
                      <a:endParaRPr lang="en-US" altLang="zh-CN" sz="1200" b="1" dirty="0" smtClean="0"/>
                    </a:p>
                    <a:p>
                      <a:pPr algn="ctr"/>
                      <a:r>
                        <a:rPr lang="zh-CN" altLang="en-US" sz="1200" b="1" dirty="0" smtClean="0"/>
                        <a:t>待申请结算</a:t>
                      </a:r>
                      <a:endParaRPr lang="zh-CN" altLang="en-US" sz="1200" b="1" dirty="0"/>
                    </a:p>
                  </a:txBody>
                  <a:tcPr/>
                </a:tc>
                <a:tc>
                  <a:txBody>
                    <a:bodyPr/>
                    <a:lstStyle/>
                    <a:p>
                      <a:pPr algn="ctr"/>
                      <a:r>
                        <a:rPr lang="zh-CN" altLang="en-US" sz="1200" dirty="0" smtClean="0"/>
                        <a:t>冻结</a:t>
                      </a:r>
                      <a:endParaRPr lang="zh-CN" altLang="en-US" sz="1200" dirty="0"/>
                    </a:p>
                  </a:txBody>
                  <a:tcPr/>
                </a:tc>
                <a:tc>
                  <a:txBody>
                    <a:bodyPr/>
                    <a:lstStyle/>
                    <a:p>
                      <a:pPr marL="0" marR="0" indent="0" algn="ctr" defTabSz="914400" rtl="0" eaLnBrk="1" latinLnBrk="0" hangingPunct="1">
                        <a:spcBef>
                          <a:spcPts val="0"/>
                        </a:spcBef>
                        <a:spcAft>
                          <a:spcPts val="0"/>
                        </a:spcAft>
                        <a:buClrTx/>
                        <a:buSzTx/>
                        <a:buFontTx/>
                        <a:buNone/>
                        <a:defRPr/>
                      </a:pPr>
                      <a:r>
                        <a:rPr lang="zh-CN" altLang="en-US" sz="1200" dirty="0" smtClean="0"/>
                        <a:t>区操作用户</a:t>
                      </a:r>
                      <a:endParaRPr lang="zh-CN" altLang="en-US" sz="1200" dirty="0" smtClean="0"/>
                    </a:p>
                  </a:txBody>
                  <a:tcPr/>
                </a:tc>
              </a:tr>
              <a:tr h="230731">
                <a:tc vMerge="1">
                  <a:tcPr/>
                </a:tc>
                <a:tc>
                  <a:txBody>
                    <a:bodyPr/>
                    <a:lstStyle/>
                    <a:p>
                      <a:pPr algn="ctr"/>
                      <a:r>
                        <a:rPr lang="zh-CN" altLang="en-US" sz="1200" dirty="0" smtClean="0"/>
                        <a:t>购机核实</a:t>
                      </a:r>
                      <a:endParaRPr lang="zh-CN" altLang="en-US" sz="1200" dirty="0"/>
                    </a:p>
                  </a:txBody>
                  <a:tcPr/>
                </a:tc>
                <a:tc>
                  <a:txBody>
                    <a:bodyPr/>
                    <a:lstStyle/>
                    <a:p>
                      <a:pPr algn="ctr"/>
                      <a:r>
                        <a:rPr lang="zh-CN" altLang="en-US" sz="1200" dirty="0" smtClean="0"/>
                        <a:t>区操作用户</a:t>
                      </a:r>
                      <a:endParaRPr lang="zh-CN" altLang="en-US" sz="1200" dirty="0"/>
                    </a:p>
                  </a:txBody>
                  <a:tcPr/>
                </a:tc>
              </a:tr>
              <a:tr h="230731">
                <a:tc vMerge="1">
                  <a:tcPr/>
                </a:tc>
                <a:tc>
                  <a:txBody>
                    <a:bodyPr/>
                    <a:lstStyle/>
                    <a:p>
                      <a:pPr algn="ctr"/>
                      <a:r>
                        <a:rPr lang="zh-CN" altLang="en-US" sz="1200" dirty="0" smtClean="0"/>
                        <a:t>待打表</a:t>
                      </a:r>
                      <a:endParaRPr lang="zh-CN" altLang="en-US" sz="1200" dirty="0"/>
                    </a:p>
                  </a:txBody>
                  <a:tcPr/>
                </a:tc>
                <a:tc>
                  <a:txBody>
                    <a:bodyPr/>
                    <a:lstStyle/>
                    <a:p>
                      <a:pPr algn="ctr"/>
                      <a:r>
                        <a:rPr lang="zh-CN" altLang="en-US" sz="1200" dirty="0" smtClean="0"/>
                        <a:t>区操作用户</a:t>
                      </a:r>
                      <a:endParaRPr lang="zh-CN" altLang="en-US" sz="1200" dirty="0"/>
                    </a:p>
                  </a:txBody>
                  <a:tcPr/>
                </a:tc>
              </a:tr>
              <a:tr h="230731">
                <a:tc vMerge="1">
                  <a:tcPr/>
                </a:tc>
                <a:tc>
                  <a:txBody>
                    <a:bodyPr/>
                    <a:lstStyle/>
                    <a:p>
                      <a:pPr algn="ctr"/>
                      <a:r>
                        <a:rPr lang="zh-CN" altLang="en-US" sz="1200" dirty="0" smtClean="0"/>
                        <a:t>作废</a:t>
                      </a:r>
                      <a:endParaRPr lang="zh-CN" altLang="en-US" sz="1200" dirty="0"/>
                    </a:p>
                  </a:txBody>
                  <a:tcPr/>
                </a:tc>
                <a:tc>
                  <a:txBody>
                    <a:bodyPr/>
                    <a:lstStyle/>
                    <a:p>
                      <a:pPr marL="0" marR="0" indent="0" algn="ctr" defTabSz="914400" rtl="0" eaLnBrk="1" latinLnBrk="0" hangingPunct="1">
                        <a:spcBef>
                          <a:spcPts val="0"/>
                        </a:spcBef>
                        <a:spcAft>
                          <a:spcPts val="0"/>
                        </a:spcAft>
                        <a:buClrTx/>
                        <a:buSzTx/>
                        <a:buFontTx/>
                        <a:buNone/>
                        <a:defRPr/>
                      </a:pPr>
                      <a:r>
                        <a:rPr lang="zh-CN" altLang="en-US" sz="1200" dirty="0" smtClean="0"/>
                        <a:t>区操作用户</a:t>
                      </a:r>
                      <a:endParaRPr lang="zh-CN" altLang="en-US" sz="1200" dirty="0" smtClean="0"/>
                    </a:p>
                  </a:txBody>
                  <a:tcPr/>
                </a:tc>
              </a:tr>
              <a:tr h="230731">
                <a:tc rowSpan="2">
                  <a:txBody>
                    <a:bodyPr/>
                    <a:lstStyle/>
                    <a:p>
                      <a:pPr algn="ctr"/>
                      <a:endParaRPr lang="en-US" altLang="zh-CN" sz="1200" b="1" dirty="0" smtClean="0"/>
                    </a:p>
                    <a:p>
                      <a:pPr algn="ctr"/>
                      <a:r>
                        <a:rPr lang="zh-CN" altLang="en-US" sz="1200" b="1" dirty="0" smtClean="0"/>
                        <a:t>待结算</a:t>
                      </a:r>
                      <a:endParaRPr lang="zh-CN" altLang="en-US" sz="1200" b="1" dirty="0"/>
                    </a:p>
                  </a:txBody>
                  <a:tcPr/>
                </a:tc>
                <a:tc>
                  <a:txBody>
                    <a:bodyPr/>
                    <a:lstStyle/>
                    <a:p>
                      <a:pPr algn="ctr"/>
                      <a:r>
                        <a:rPr lang="zh-CN" altLang="en-US" sz="1200" dirty="0" smtClean="0"/>
                        <a:t>冻结</a:t>
                      </a:r>
                      <a:endParaRPr lang="zh-CN" altLang="en-US" sz="1200" dirty="0"/>
                    </a:p>
                  </a:txBody>
                  <a:tcPr/>
                </a:tc>
                <a:tc>
                  <a:txBody>
                    <a:bodyPr/>
                    <a:lstStyle/>
                    <a:p>
                      <a:pPr marL="0" marR="0" indent="0" algn="ctr" defTabSz="914400" rtl="0" eaLnBrk="1" latinLnBrk="0" hangingPunct="1">
                        <a:spcBef>
                          <a:spcPts val="0"/>
                        </a:spcBef>
                        <a:spcAft>
                          <a:spcPts val="0"/>
                        </a:spcAft>
                        <a:buClrTx/>
                        <a:buSzTx/>
                        <a:buFontTx/>
                        <a:buNone/>
                        <a:defRPr/>
                      </a:pPr>
                      <a:r>
                        <a:rPr lang="zh-CN" altLang="en-US" sz="1200" dirty="0" smtClean="0"/>
                        <a:t>区财政用户</a:t>
                      </a:r>
                      <a:endParaRPr lang="zh-CN" altLang="en-US" sz="1200" dirty="0" smtClean="0"/>
                    </a:p>
                  </a:txBody>
                  <a:tcPr/>
                </a:tc>
              </a:tr>
              <a:tr h="230731">
                <a:tc vMerge="1">
                  <a:tcPr/>
                </a:tc>
                <a:tc>
                  <a:txBody>
                    <a:bodyPr/>
                    <a:lstStyle/>
                    <a:p>
                      <a:pPr algn="ctr"/>
                      <a:r>
                        <a:rPr lang="zh-CN" altLang="en-US" sz="1200" dirty="0" smtClean="0"/>
                        <a:t>待申请结算</a:t>
                      </a:r>
                      <a:endParaRPr lang="zh-CN" altLang="en-US" sz="1200" dirty="0"/>
                    </a:p>
                  </a:txBody>
                  <a:tcPr/>
                </a:tc>
                <a:tc>
                  <a:txBody>
                    <a:bodyPr/>
                    <a:lstStyle/>
                    <a:p>
                      <a:pPr marL="0" marR="0" indent="0" algn="ctr" defTabSz="914400" rtl="0" eaLnBrk="1" latinLnBrk="0" hangingPunct="1">
                        <a:spcBef>
                          <a:spcPts val="0"/>
                        </a:spcBef>
                        <a:spcAft>
                          <a:spcPts val="0"/>
                        </a:spcAft>
                        <a:buClrTx/>
                        <a:buSzTx/>
                        <a:buFontTx/>
                        <a:buNone/>
                        <a:defRPr/>
                      </a:pPr>
                      <a:r>
                        <a:rPr lang="zh-CN" altLang="en-US" sz="1200" dirty="0" smtClean="0"/>
                        <a:t>区财政用户</a:t>
                      </a:r>
                      <a:endParaRPr lang="zh-CN" altLang="en-US" sz="1200" dirty="0" smtClean="0"/>
                    </a:p>
                  </a:txBody>
                  <a:tcPr/>
                </a:tc>
              </a:tr>
              <a:tr h="230731">
                <a:tc>
                  <a:txBody>
                    <a:bodyPr/>
                    <a:lstStyle/>
                    <a:p>
                      <a:pPr algn="ctr"/>
                      <a:r>
                        <a:rPr lang="en-US" altLang="zh-CN" sz="1200" b="1" dirty="0" smtClean="0">
                          <a:solidFill>
                            <a:srgbClr val="FF0000"/>
                          </a:solidFill>
                        </a:rPr>
                        <a:t>*</a:t>
                      </a:r>
                      <a:r>
                        <a:rPr lang="zh-CN" altLang="en-US" sz="1200" b="1" dirty="0" smtClean="0">
                          <a:solidFill>
                            <a:srgbClr val="FF0000"/>
                          </a:solidFill>
                        </a:rPr>
                        <a:t>已结算</a:t>
                      </a:r>
                      <a:endParaRPr lang="zh-CN" altLang="en-US" sz="1200" b="1" dirty="0">
                        <a:solidFill>
                          <a:srgbClr val="FF0000"/>
                        </a:solidFill>
                      </a:endParaRPr>
                    </a:p>
                  </a:txBody>
                  <a:tcPr/>
                </a:tc>
                <a:tc>
                  <a:txBody>
                    <a:bodyPr/>
                    <a:lstStyle/>
                    <a:p>
                      <a:pPr algn="ctr"/>
                      <a:r>
                        <a:rPr lang="zh-CN" altLang="en-US" sz="1200" dirty="0" smtClean="0">
                          <a:solidFill>
                            <a:srgbClr val="FF0000"/>
                          </a:solidFill>
                        </a:rPr>
                        <a:t>已结算已退货</a:t>
                      </a:r>
                      <a:endParaRPr lang="zh-CN" altLang="en-US" sz="1200" dirty="0">
                        <a:solidFill>
                          <a:srgbClr val="FF0000"/>
                        </a:solidFill>
                      </a:endParaRPr>
                    </a:p>
                  </a:txBody>
                  <a:tcPr/>
                </a:tc>
                <a:tc>
                  <a:txBody>
                    <a:bodyPr/>
                    <a:lstStyle/>
                    <a:p>
                      <a:pPr marL="0" marR="0" indent="0" algn="ctr" defTabSz="914400" rtl="0" eaLnBrk="1" latinLnBrk="0" hangingPunct="1">
                        <a:spcBef>
                          <a:spcPts val="0"/>
                        </a:spcBef>
                        <a:spcAft>
                          <a:spcPts val="0"/>
                        </a:spcAft>
                        <a:buClrTx/>
                        <a:buSzTx/>
                        <a:buFontTx/>
                        <a:buNone/>
                        <a:defRPr/>
                      </a:pPr>
                      <a:r>
                        <a:rPr lang="zh-CN" altLang="en-US" sz="1200" dirty="0" smtClean="0">
                          <a:solidFill>
                            <a:srgbClr val="FF0000"/>
                          </a:solidFill>
                        </a:rPr>
                        <a:t>区财政用户</a:t>
                      </a:r>
                      <a:endParaRPr lang="zh-CN" altLang="en-US" sz="1200" dirty="0" smtClean="0">
                        <a:solidFill>
                          <a:srgbClr val="FF0000"/>
                        </a:solidFill>
                      </a:endParaRPr>
                    </a:p>
                  </a:txBody>
                  <a:tcPr/>
                </a:tc>
              </a:tr>
            </a:tbl>
          </a:graphicData>
        </a:graphic>
      </p:graphicFrame>
      <p:sp>
        <p:nvSpPr>
          <p:cNvPr id="24" name="TextBox 4"/>
          <p:cNvSpPr txBox="1">
            <a:spLocks noChangeArrowheads="1"/>
          </p:cNvSpPr>
          <p:nvPr/>
        </p:nvSpPr>
        <p:spPr bwMode="auto">
          <a:xfrm>
            <a:off x="428596" y="4543336"/>
            <a:ext cx="8072494" cy="600164"/>
          </a:xfrm>
          <a:prstGeom prst="rect">
            <a:avLst/>
          </a:prstGeom>
          <a:noFill/>
          <a:ln w="9525">
            <a:noFill/>
            <a:miter lim="800000"/>
          </a:ln>
        </p:spPr>
        <p:txBody>
          <a:bodyPr wrap="square">
            <a:spAutoFit/>
          </a:bodyPr>
          <a:lstStyle/>
          <a:p>
            <a:r>
              <a:rPr lang="zh-CN" altLang="en-US" sz="1100" dirty="0" smtClean="0">
                <a:solidFill>
                  <a:srgbClr val="FF0000"/>
                </a:solidFill>
                <a:latin typeface="微软雅黑" panose="020B0503020204020204" pitchFamily="34" charset="-122"/>
                <a:ea typeface="微软雅黑" panose="020B0503020204020204" pitchFamily="34" charset="-122"/>
              </a:rPr>
              <a:t>*说明</a:t>
            </a:r>
            <a:r>
              <a:rPr lang="zh-CN" altLang="en-US" sz="1100" dirty="0">
                <a:solidFill>
                  <a:srgbClr val="FF0000"/>
                </a:solidFill>
                <a:latin typeface="微软雅黑" panose="020B0503020204020204" pitchFamily="34" charset="-122"/>
                <a:ea typeface="微软雅黑" panose="020B0503020204020204" pitchFamily="34" charset="-122"/>
              </a:rPr>
              <a:t>：</a:t>
            </a:r>
            <a:endParaRPr lang="en-US" altLang="zh-CN" sz="1100" dirty="0">
              <a:solidFill>
                <a:srgbClr val="FF0000"/>
              </a:solidFill>
              <a:latin typeface="微软雅黑" panose="020B0503020204020204" pitchFamily="34" charset="-122"/>
              <a:ea typeface="微软雅黑" panose="020B0503020204020204" pitchFamily="34" charset="-122"/>
            </a:endParaRPr>
          </a:p>
          <a:p>
            <a:r>
              <a:rPr lang="zh-CN" altLang="en-US" sz="1100" dirty="0">
                <a:latin typeface="微软雅黑" panose="020B0503020204020204" pitchFamily="34" charset="-122"/>
                <a:ea typeface="微软雅黑" panose="020B0503020204020204" pitchFamily="34" charset="-122"/>
              </a:rPr>
              <a:t>       冻结的申请，可由省、县操作用户进行解除冻结，恢复冻结时状态。</a:t>
            </a:r>
            <a:endParaRPr lang="en-US" altLang="zh-CN" sz="1100" dirty="0">
              <a:latin typeface="微软雅黑" panose="020B0503020204020204" pitchFamily="34" charset="-122"/>
              <a:ea typeface="微软雅黑" panose="020B0503020204020204" pitchFamily="34" charset="-122"/>
            </a:endParaRPr>
          </a:p>
          <a:p>
            <a:r>
              <a:rPr lang="en-US" altLang="zh-CN" sz="1100" dirty="0">
                <a:latin typeface="微软雅黑" panose="020B0503020204020204" pitchFamily="34" charset="-122"/>
                <a:ea typeface="微软雅黑" panose="020B0503020204020204" pitchFamily="34" charset="-122"/>
              </a:rPr>
              <a:t>       </a:t>
            </a:r>
            <a:r>
              <a:rPr lang="zh-CN" altLang="en-US" sz="1100" dirty="0">
                <a:latin typeface="微软雅黑" panose="020B0503020204020204" pitchFamily="34" charset="-122"/>
                <a:ea typeface="微软雅黑" panose="020B0503020204020204" pitchFamily="34" charset="-122"/>
              </a:rPr>
              <a:t>已结算已退货，用户操作时要谨慎，一旦完成已</a:t>
            </a:r>
            <a:r>
              <a:rPr lang="zh-CN" altLang="en-US" sz="1100" dirty="0" smtClean="0">
                <a:latin typeface="微软雅黑" panose="020B0503020204020204" pitchFamily="34" charset="-122"/>
                <a:ea typeface="微软雅黑" panose="020B0503020204020204" pitchFamily="34" charset="-122"/>
              </a:rPr>
              <a:t>结算已退货</a:t>
            </a:r>
            <a:r>
              <a:rPr lang="zh-CN" altLang="en-US" sz="1100" dirty="0">
                <a:latin typeface="微软雅黑" panose="020B0503020204020204" pitchFamily="34" charset="-122"/>
                <a:ea typeface="微软雅黑" panose="020B0503020204020204" pitchFamily="34" charset="-122"/>
              </a:rPr>
              <a:t>，申请等同作废，且不可恢复</a:t>
            </a:r>
            <a:r>
              <a:rPr lang="zh-CN" altLang="en-US" sz="1100" dirty="0" smtClean="0">
                <a:latin typeface="微软雅黑" panose="020B0503020204020204" pitchFamily="34" charset="-122"/>
                <a:ea typeface="微软雅黑" panose="020B0503020204020204" pitchFamily="34" charset="-122"/>
              </a:rPr>
              <a:t>。</a:t>
            </a:r>
            <a:endParaRPr lang="en-US" altLang="zh-CN" sz="1100" dirty="0">
              <a:latin typeface="微软雅黑" panose="020B0503020204020204" pitchFamily="34" charset="-122"/>
              <a:ea typeface="微软雅黑" panose="020B0503020204020204" pitchFamily="34" charset="-122"/>
            </a:endParaRPr>
          </a:p>
        </p:txBody>
      </p:sp>
      <p:sp>
        <p:nvSpPr>
          <p:cNvPr id="6" name="原创设计师QQ598969553      _24">
            <a:hlinkClick r:id="rId2" action="ppaction://hlinksldjump"/>
          </p:cNvPr>
          <p:cNvSpPr>
            <a:spLocks noEditPoints="1"/>
          </p:cNvSpPr>
          <p:nvPr/>
        </p:nvSpPr>
        <p:spPr bwMode="auto">
          <a:xfrm>
            <a:off x="8897417" y="4885810"/>
            <a:ext cx="246583" cy="257690"/>
          </a:xfrm>
          <a:custGeom>
            <a:avLst/>
            <a:gdLst>
              <a:gd name="T0" fmla="*/ 81 w 94"/>
              <a:gd name="T1" fmla="*/ 57 h 98"/>
              <a:gd name="T2" fmla="*/ 81 w 94"/>
              <a:gd name="T3" fmla="*/ 95 h 98"/>
              <a:gd name="T4" fmla="*/ 81 w 94"/>
              <a:gd name="T5" fmla="*/ 98 h 98"/>
              <a:gd name="T6" fmla="*/ 78 w 94"/>
              <a:gd name="T7" fmla="*/ 98 h 98"/>
              <a:gd name="T8" fmla="*/ 67 w 94"/>
              <a:gd name="T9" fmla="*/ 98 h 98"/>
              <a:gd name="T10" fmla="*/ 67 w 94"/>
              <a:gd name="T11" fmla="*/ 68 h 98"/>
              <a:gd name="T12" fmla="*/ 62 w 94"/>
              <a:gd name="T13" fmla="*/ 64 h 98"/>
              <a:gd name="T14" fmla="*/ 49 w 94"/>
              <a:gd name="T15" fmla="*/ 64 h 98"/>
              <a:gd name="T16" fmla="*/ 45 w 94"/>
              <a:gd name="T17" fmla="*/ 68 h 98"/>
              <a:gd name="T18" fmla="*/ 45 w 94"/>
              <a:gd name="T19" fmla="*/ 98 h 98"/>
              <a:gd name="T20" fmla="*/ 15 w 94"/>
              <a:gd name="T21" fmla="*/ 98 h 98"/>
              <a:gd name="T22" fmla="*/ 12 w 94"/>
              <a:gd name="T23" fmla="*/ 98 h 98"/>
              <a:gd name="T24" fmla="*/ 12 w 94"/>
              <a:gd name="T25" fmla="*/ 95 h 98"/>
              <a:gd name="T26" fmla="*/ 12 w 94"/>
              <a:gd name="T27" fmla="*/ 57 h 98"/>
              <a:gd name="T28" fmla="*/ 3 w 94"/>
              <a:gd name="T29" fmla="*/ 57 h 98"/>
              <a:gd name="T30" fmla="*/ 0 w 94"/>
              <a:gd name="T31" fmla="*/ 50 h 98"/>
              <a:gd name="T32" fmla="*/ 44 w 94"/>
              <a:gd name="T33" fmla="*/ 3 h 98"/>
              <a:gd name="T34" fmla="*/ 47 w 94"/>
              <a:gd name="T35" fmla="*/ 0 h 98"/>
              <a:gd name="T36" fmla="*/ 50 w 94"/>
              <a:gd name="T37" fmla="*/ 3 h 98"/>
              <a:gd name="T38" fmla="*/ 94 w 94"/>
              <a:gd name="T39" fmla="*/ 50 h 98"/>
              <a:gd name="T40" fmla="*/ 90 w 94"/>
              <a:gd name="T41" fmla="*/ 57 h 98"/>
              <a:gd name="T42" fmla="*/ 81 w 94"/>
              <a:gd name="T43" fmla="*/ 57 h 98"/>
              <a:gd name="T44" fmla="*/ 74 w 94"/>
              <a:gd name="T45" fmla="*/ 8 h 98"/>
              <a:gd name="T46" fmla="*/ 77 w 94"/>
              <a:gd name="T47" fmla="*/ 8 h 98"/>
              <a:gd name="T48" fmla="*/ 77 w 94"/>
              <a:gd name="T49" fmla="*/ 2 h 98"/>
              <a:gd name="T50" fmla="*/ 61 w 94"/>
              <a:gd name="T51" fmla="*/ 2 h 98"/>
              <a:gd name="T52" fmla="*/ 61 w 94"/>
              <a:gd name="T53" fmla="*/ 8 h 98"/>
              <a:gd name="T54" fmla="*/ 64 w 94"/>
              <a:gd name="T55" fmla="*/ 8 h 98"/>
              <a:gd name="T56" fmla="*/ 64 w 94"/>
              <a:gd name="T57" fmla="*/ 13 h 98"/>
              <a:gd name="T58" fmla="*/ 74 w 94"/>
              <a:gd name="T59" fmla="*/ 25 h 98"/>
              <a:gd name="T60" fmla="*/ 74 w 94"/>
              <a:gd name="T61" fmla="*/ 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98">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chemeClr val="accent1"/>
          </a:solidFill>
          <a:ln>
            <a:noFill/>
          </a:ln>
        </p:spPr>
        <p:txBody>
          <a:bodyPr vert="horz" wrap="square" lIns="91440" tIns="45720" rIns="91440" bIns="45720" numCol="1" anchor="t" anchorCtr="0" compatLnSpc="1"/>
          <a:lstStyle/>
          <a:p>
            <a:endParaRPr lang="zh-CN" altLang="en-US" sz="1400">
              <a:solidFill>
                <a:prstClr val="black"/>
              </a:solidFill>
              <a:ea typeface="微软雅黑" panose="020B0503020204020204" pitchFamily="34" charset="-122"/>
            </a:endParaRPr>
          </a:p>
        </p:txBody>
      </p:sp>
      <p:sp>
        <p:nvSpPr>
          <p:cNvPr id="2" name="页脚占位符 1"/>
          <p:cNvSpPr>
            <a:spLocks noGrp="1"/>
          </p:cNvSpPr>
          <p:nvPr>
            <p:ph type="ftr" sz="quarter" idx="11"/>
          </p:nvPr>
        </p:nvSpPr>
        <p:spPr/>
        <p:txBody>
          <a:bodyPr/>
          <a:p>
            <a:pPr algn="ctr"/>
            <a:r>
              <a:rPr lang="zh-CN" altLang="en-US" smtClean="0"/>
              <a:t>达川区农机推广站</a:t>
            </a:r>
            <a:endParaRPr lang="zh-CN"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8596" y="214297"/>
            <a:ext cx="6215106" cy="646331"/>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注意事项</a:t>
            </a:r>
            <a:r>
              <a:rPr lang="en-US" altLang="zh-CN" b="1"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关于浏览器</a:t>
            </a:r>
            <a:endParaRPr lang="zh-CN" altLang="en-US" b="1" dirty="0" smtClean="0">
              <a:latin typeface="微软雅黑" panose="020B0503020204020204" pitchFamily="34" charset="-122"/>
              <a:ea typeface="微软雅黑" panose="020B0503020204020204" pitchFamily="34" charset="-122"/>
            </a:endParaRPr>
          </a:p>
          <a:p>
            <a:endParaRPr lang="zh-CN" altLang="en-US" b="1" dirty="0">
              <a:latin typeface="微软雅黑" panose="020B0503020204020204" pitchFamily="34" charset="-122"/>
              <a:ea typeface="微软雅黑" panose="020B0503020204020204" pitchFamily="34" charset="-122"/>
            </a:endParaRPr>
          </a:p>
        </p:txBody>
      </p:sp>
      <p:pic>
        <p:nvPicPr>
          <p:cNvPr id="3" name="Picture 5"/>
          <p:cNvPicPr>
            <a:picLocks noChangeAspect="1" noChangeArrowheads="1"/>
          </p:cNvPicPr>
          <p:nvPr/>
        </p:nvPicPr>
        <p:blipFill>
          <a:blip r:embed="rId1" cstate="print"/>
          <a:srcRect/>
          <a:stretch>
            <a:fillRect/>
          </a:stretch>
        </p:blipFill>
        <p:spPr bwMode="auto">
          <a:xfrm>
            <a:off x="7429520" y="0"/>
            <a:ext cx="1685925" cy="657208"/>
          </a:xfrm>
          <a:prstGeom prst="rect">
            <a:avLst/>
          </a:prstGeom>
          <a:noFill/>
          <a:ln w="9525">
            <a:noFill/>
            <a:miter lim="800000"/>
            <a:headEnd/>
            <a:tailEnd/>
          </a:ln>
          <a:effectLst/>
        </p:spPr>
      </p:pic>
      <p:sp>
        <p:nvSpPr>
          <p:cNvPr id="43" name="原创设计师QQ598969553      _24">
            <a:hlinkClick r:id="rId2" action="ppaction://hlinksldjump"/>
          </p:cNvPr>
          <p:cNvSpPr>
            <a:spLocks noEditPoints="1"/>
          </p:cNvSpPr>
          <p:nvPr/>
        </p:nvSpPr>
        <p:spPr bwMode="auto">
          <a:xfrm>
            <a:off x="8897417" y="4885810"/>
            <a:ext cx="246583" cy="257690"/>
          </a:xfrm>
          <a:custGeom>
            <a:avLst/>
            <a:gdLst>
              <a:gd name="T0" fmla="*/ 81 w 94"/>
              <a:gd name="T1" fmla="*/ 57 h 98"/>
              <a:gd name="T2" fmla="*/ 81 w 94"/>
              <a:gd name="T3" fmla="*/ 95 h 98"/>
              <a:gd name="T4" fmla="*/ 81 w 94"/>
              <a:gd name="T5" fmla="*/ 98 h 98"/>
              <a:gd name="T6" fmla="*/ 78 w 94"/>
              <a:gd name="T7" fmla="*/ 98 h 98"/>
              <a:gd name="T8" fmla="*/ 67 w 94"/>
              <a:gd name="T9" fmla="*/ 98 h 98"/>
              <a:gd name="T10" fmla="*/ 67 w 94"/>
              <a:gd name="T11" fmla="*/ 68 h 98"/>
              <a:gd name="T12" fmla="*/ 62 w 94"/>
              <a:gd name="T13" fmla="*/ 64 h 98"/>
              <a:gd name="T14" fmla="*/ 49 w 94"/>
              <a:gd name="T15" fmla="*/ 64 h 98"/>
              <a:gd name="T16" fmla="*/ 45 w 94"/>
              <a:gd name="T17" fmla="*/ 68 h 98"/>
              <a:gd name="T18" fmla="*/ 45 w 94"/>
              <a:gd name="T19" fmla="*/ 98 h 98"/>
              <a:gd name="T20" fmla="*/ 15 w 94"/>
              <a:gd name="T21" fmla="*/ 98 h 98"/>
              <a:gd name="T22" fmla="*/ 12 w 94"/>
              <a:gd name="T23" fmla="*/ 98 h 98"/>
              <a:gd name="T24" fmla="*/ 12 w 94"/>
              <a:gd name="T25" fmla="*/ 95 h 98"/>
              <a:gd name="T26" fmla="*/ 12 w 94"/>
              <a:gd name="T27" fmla="*/ 57 h 98"/>
              <a:gd name="T28" fmla="*/ 3 w 94"/>
              <a:gd name="T29" fmla="*/ 57 h 98"/>
              <a:gd name="T30" fmla="*/ 0 w 94"/>
              <a:gd name="T31" fmla="*/ 50 h 98"/>
              <a:gd name="T32" fmla="*/ 44 w 94"/>
              <a:gd name="T33" fmla="*/ 3 h 98"/>
              <a:gd name="T34" fmla="*/ 47 w 94"/>
              <a:gd name="T35" fmla="*/ 0 h 98"/>
              <a:gd name="T36" fmla="*/ 50 w 94"/>
              <a:gd name="T37" fmla="*/ 3 h 98"/>
              <a:gd name="T38" fmla="*/ 94 w 94"/>
              <a:gd name="T39" fmla="*/ 50 h 98"/>
              <a:gd name="T40" fmla="*/ 90 w 94"/>
              <a:gd name="T41" fmla="*/ 57 h 98"/>
              <a:gd name="T42" fmla="*/ 81 w 94"/>
              <a:gd name="T43" fmla="*/ 57 h 98"/>
              <a:gd name="T44" fmla="*/ 74 w 94"/>
              <a:gd name="T45" fmla="*/ 8 h 98"/>
              <a:gd name="T46" fmla="*/ 77 w 94"/>
              <a:gd name="T47" fmla="*/ 8 h 98"/>
              <a:gd name="T48" fmla="*/ 77 w 94"/>
              <a:gd name="T49" fmla="*/ 2 h 98"/>
              <a:gd name="T50" fmla="*/ 61 w 94"/>
              <a:gd name="T51" fmla="*/ 2 h 98"/>
              <a:gd name="T52" fmla="*/ 61 w 94"/>
              <a:gd name="T53" fmla="*/ 8 h 98"/>
              <a:gd name="T54" fmla="*/ 64 w 94"/>
              <a:gd name="T55" fmla="*/ 8 h 98"/>
              <a:gd name="T56" fmla="*/ 64 w 94"/>
              <a:gd name="T57" fmla="*/ 13 h 98"/>
              <a:gd name="T58" fmla="*/ 74 w 94"/>
              <a:gd name="T59" fmla="*/ 25 h 98"/>
              <a:gd name="T60" fmla="*/ 74 w 94"/>
              <a:gd name="T61" fmla="*/ 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98">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chemeClr val="accent1"/>
          </a:solidFill>
          <a:ln>
            <a:noFill/>
          </a:ln>
        </p:spPr>
        <p:txBody>
          <a:bodyPr vert="horz" wrap="square" lIns="91440" tIns="45720" rIns="91440" bIns="45720" numCol="1" anchor="t" anchorCtr="0" compatLnSpc="1"/>
          <a:lstStyle/>
          <a:p>
            <a:endParaRPr lang="zh-CN" altLang="en-US" sz="1400">
              <a:solidFill>
                <a:prstClr val="black"/>
              </a:solidFill>
              <a:ea typeface="微软雅黑" panose="020B0503020204020204" pitchFamily="34" charset="-122"/>
            </a:endParaRPr>
          </a:p>
        </p:txBody>
      </p:sp>
      <p:sp>
        <p:nvSpPr>
          <p:cNvPr id="12" name="矩形 11"/>
          <p:cNvSpPr/>
          <p:nvPr/>
        </p:nvSpPr>
        <p:spPr>
          <a:xfrm>
            <a:off x="179512" y="771550"/>
            <a:ext cx="6480720" cy="4228850"/>
          </a:xfrm>
          <a:prstGeom prst="rect">
            <a:avLst/>
          </a:prstGeom>
        </p:spPr>
        <p:txBody>
          <a:bodyPr wrap="square">
            <a:spAutoFit/>
          </a:bodyPr>
          <a:lstStyle/>
          <a:p>
            <a:pPr>
              <a:lnSpc>
                <a:spcPct val="120000"/>
              </a:lnSpc>
            </a:pP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新版本系统，因一些安全方面要求原因，系统进行了相关的安全加固优化，使用的新方式官方不兼容</a:t>
            </a:r>
            <a:r>
              <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rPr>
              <a:t>IE9</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以下浏览器</a:t>
            </a:r>
            <a:r>
              <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rPr>
              <a:t>(360</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、搜狗等浏览器兼容模式等同于使用</a:t>
            </a:r>
            <a:r>
              <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rPr>
              <a:t>IE</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，所以要以</a:t>
            </a:r>
            <a:r>
              <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rPr>
              <a:t>IE</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浏览器版本为准</a:t>
            </a:r>
            <a:r>
              <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endPar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情况一、用户电脑</a:t>
            </a:r>
            <a:r>
              <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rPr>
              <a:t>Win </a:t>
            </a:r>
            <a:r>
              <a:rPr lang="en-US" altLang="zh-CN" sz="1400" b="1" dirty="0" err="1" smtClean="0">
                <a:solidFill>
                  <a:schemeClr val="tx1">
                    <a:lumMod val="75000"/>
                    <a:lumOff val="25000"/>
                  </a:schemeClr>
                </a:solidFill>
                <a:latin typeface="微软雅黑" panose="020B0503020204020204" pitchFamily="34" charset="-122"/>
                <a:ea typeface="微软雅黑" panose="020B0503020204020204" pitchFamily="34" charset="-122"/>
              </a:rPr>
              <a:t>Xp</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操作系统</a:t>
            </a:r>
            <a:endPar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该操作系统最高只能升级到</a:t>
            </a:r>
            <a:r>
              <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rPr>
              <a:t>IE8 </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所以打开系统会提示浏览器版本过低无法正常使用系统，建议使用谷歌浏览器。</a:t>
            </a:r>
            <a:endPar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endPar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情况二、用户电脑</a:t>
            </a:r>
            <a:r>
              <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rPr>
              <a:t>Win 7 </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操作系统</a:t>
            </a:r>
            <a:endPar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如果浏览器为</a:t>
            </a:r>
            <a:r>
              <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rPr>
              <a:t>IE8</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版本的，同样无法正常使用，但是可以升级浏览器至</a:t>
            </a:r>
            <a:r>
              <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rPr>
              <a:t>IE11 </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或是也使用谷歌浏览器</a:t>
            </a:r>
            <a:endPar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endPar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其它 、县乡镇操作用户使用身份证读卡</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器</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或高拍仪</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的</a:t>
            </a:r>
            <a:endPar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因身份证读卡器必须在</a:t>
            </a:r>
            <a:r>
              <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rPr>
              <a:t>IE</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模式下使用，所以</a:t>
            </a:r>
            <a:r>
              <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rPr>
              <a:t>XP</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用户就必须变更操作系统（建议更换为</a:t>
            </a:r>
            <a:r>
              <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rPr>
              <a:t>Win 7 </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旗舰版</a:t>
            </a:r>
            <a:r>
              <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endPar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原创设计师QQ598969553      _1"/>
          <p:cNvSpPr/>
          <p:nvPr/>
        </p:nvSpPr>
        <p:spPr>
          <a:xfrm>
            <a:off x="6858016" y="1785932"/>
            <a:ext cx="2267727" cy="2621477"/>
          </a:xfrm>
          <a:prstGeom prst="round2DiagRect">
            <a:avLst/>
          </a:prstGeom>
          <a:solidFill>
            <a:srgbClr val="F7F7F7"/>
          </a:solidFill>
          <a:ln>
            <a:noFill/>
          </a:ln>
          <a:effectLst>
            <a:outerShdw blurRad="1651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0460" tIns="30230" rIns="60460" bIns="30230" rtlCol="0" anchor="ctr"/>
          <a:lstStyle/>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r>
              <a:rPr lang="zh-CN" altLang="en-US" sz="1400" b="1" dirty="0" smtClean="0">
                <a:solidFill>
                  <a:prstClr val="black">
                    <a:lumMod val="85000"/>
                    <a:lumOff val="15000"/>
                  </a:prstClr>
                </a:solidFill>
                <a:latin typeface="微软雅黑" panose="020B0503020204020204" pitchFamily="34" charset="-122"/>
                <a:ea typeface="微软雅黑" panose="020B0503020204020204" pitchFamily="34" charset="-122"/>
              </a:rPr>
              <a:t>山西万鸿科技电话</a:t>
            </a:r>
            <a:r>
              <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rPr>
              <a:t>0351-7631342</a:t>
            </a: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zh-CN" altLang="en-US" sz="1350" dirty="0">
              <a:ea typeface="微软雅黑" panose="020B0503020204020204" pitchFamily="34" charset="-122"/>
            </a:endParaRPr>
          </a:p>
        </p:txBody>
      </p:sp>
      <p:grpSp>
        <p:nvGrpSpPr>
          <p:cNvPr id="2" name="原创设计师QQ598969553      _2"/>
          <p:cNvGrpSpPr/>
          <p:nvPr/>
        </p:nvGrpSpPr>
        <p:grpSpPr>
          <a:xfrm>
            <a:off x="7295254" y="852268"/>
            <a:ext cx="1202338" cy="1020483"/>
            <a:chOff x="7109111" y="2548965"/>
            <a:chExt cx="2397222" cy="2093640"/>
          </a:xfrm>
        </p:grpSpPr>
        <p:grpSp>
          <p:nvGrpSpPr>
            <p:cNvPr id="4" name="组合 13"/>
            <p:cNvGrpSpPr/>
            <p:nvPr/>
          </p:nvGrpSpPr>
          <p:grpSpPr>
            <a:xfrm>
              <a:off x="7109111" y="2548965"/>
              <a:ext cx="2397222" cy="2093640"/>
              <a:chOff x="1511944" y="2420246"/>
              <a:chExt cx="2627152" cy="2294453"/>
            </a:xfrm>
            <a:effectLst>
              <a:outerShdw blurRad="203200" dist="38100" dir="3780000" sx="103000" sy="103000" algn="t" rotWithShape="0">
                <a:prstClr val="black">
                  <a:alpha val="25000"/>
                </a:prstClr>
              </a:outerShdw>
            </a:effectLst>
          </p:grpSpPr>
          <p:sp>
            <p:nvSpPr>
              <p:cNvPr id="25"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68564" tIns="34282" rIns="68564" bIns="34282" numCol="1" anchor="t" anchorCtr="0" compatLnSpc="1"/>
              <a:lstStyle/>
              <a:p>
                <a:endParaRPr lang="zh-CN" altLang="en-US" sz="1200">
                  <a:ea typeface="微软雅黑" panose="020B0503020204020204" pitchFamily="34" charset="-122"/>
                </a:endParaRPr>
              </a:p>
            </p:txBody>
          </p:sp>
          <p:sp>
            <p:nvSpPr>
              <p:cNvPr id="26"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68564" tIns="34282" rIns="68564" bIns="34282" numCol="1" anchor="t" anchorCtr="0" compatLnSpc="1"/>
              <a:lstStyle/>
              <a:p>
                <a:endParaRPr lang="zh-CN" altLang="en-US" sz="1200">
                  <a:ea typeface="微软雅黑" panose="020B0503020204020204" pitchFamily="34" charset="-122"/>
                </a:endParaRPr>
              </a:p>
            </p:txBody>
          </p:sp>
        </p:grpSp>
        <p:sp>
          <p:nvSpPr>
            <p:cNvPr id="23" name="Freeform 7"/>
            <p:cNvSpPr/>
            <p:nvPr/>
          </p:nvSpPr>
          <p:spPr bwMode="auto">
            <a:xfrm>
              <a:off x="7420792" y="2825471"/>
              <a:ext cx="1773861" cy="1540628"/>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gradFill>
              <a:gsLst>
                <a:gs pos="100000">
                  <a:schemeClr val="accent1"/>
                </a:gs>
                <a:gs pos="0">
                  <a:schemeClr val="accent1">
                    <a:lumMod val="75000"/>
                  </a:schemeClr>
                </a:gs>
              </a:gsLst>
              <a:lin ang="5400000" scaled="1"/>
            </a:gradFill>
            <a:ln w="28575" cap="flat">
              <a:gradFill>
                <a:gsLst>
                  <a:gs pos="0">
                    <a:schemeClr val="accent1"/>
                  </a:gs>
                  <a:gs pos="100000">
                    <a:schemeClr val="accent1">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200" dirty="0">
                <a:solidFill>
                  <a:prstClr val="black"/>
                </a:solidFill>
                <a:ea typeface="微软雅黑" panose="020B0503020204020204" pitchFamily="34" charset="-122"/>
              </a:endParaRPr>
            </a:p>
          </p:txBody>
        </p:sp>
        <p:sp>
          <p:nvSpPr>
            <p:cNvPr id="24" name="TextBox 23"/>
            <p:cNvSpPr txBox="1"/>
            <p:nvPr/>
          </p:nvSpPr>
          <p:spPr>
            <a:xfrm>
              <a:off x="7802581" y="3142961"/>
              <a:ext cx="1010287" cy="947160"/>
            </a:xfrm>
            <a:prstGeom prst="rect">
              <a:avLst/>
            </a:prstGeom>
            <a:noFill/>
          </p:spPr>
          <p:txBody>
            <a:bodyPr wrap="square" rtlCol="0">
              <a:spAutoFit/>
            </a:bodyPr>
            <a:lstStyle/>
            <a:p>
              <a:r>
                <a:rPr lang="zh-CN" altLang="en-US" sz="1200" b="1" dirty="0" smtClean="0">
                  <a:solidFill>
                    <a:schemeClr val="bg1"/>
                  </a:solidFill>
                  <a:latin typeface="微软雅黑" panose="020B0503020204020204" pitchFamily="34" charset="-122"/>
                  <a:ea typeface="微软雅黑" panose="020B0503020204020204" pitchFamily="34" charset="-122"/>
                </a:rPr>
                <a:t>技术支持</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8596" y="214297"/>
            <a:ext cx="6215106" cy="646331"/>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注意事项</a:t>
            </a:r>
            <a:r>
              <a:rPr lang="en-US" altLang="zh-CN" b="1"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关于浏览照片提示下载脚本</a:t>
            </a:r>
            <a:endParaRPr lang="zh-CN" altLang="en-US" b="1" dirty="0" smtClean="0">
              <a:latin typeface="微软雅黑" panose="020B0503020204020204" pitchFamily="34" charset="-122"/>
              <a:ea typeface="微软雅黑" panose="020B0503020204020204" pitchFamily="34" charset="-122"/>
            </a:endParaRPr>
          </a:p>
          <a:p>
            <a:endParaRPr lang="zh-CN" altLang="en-US" b="1" dirty="0">
              <a:latin typeface="微软雅黑" panose="020B0503020204020204" pitchFamily="34" charset="-122"/>
              <a:ea typeface="微软雅黑" panose="020B0503020204020204" pitchFamily="34" charset="-122"/>
            </a:endParaRPr>
          </a:p>
        </p:txBody>
      </p:sp>
      <p:pic>
        <p:nvPicPr>
          <p:cNvPr id="3" name="Picture 5"/>
          <p:cNvPicPr>
            <a:picLocks noChangeAspect="1" noChangeArrowheads="1"/>
          </p:cNvPicPr>
          <p:nvPr/>
        </p:nvPicPr>
        <p:blipFill>
          <a:blip r:embed="rId1" cstate="print"/>
          <a:srcRect/>
          <a:stretch>
            <a:fillRect/>
          </a:stretch>
        </p:blipFill>
        <p:spPr bwMode="auto">
          <a:xfrm>
            <a:off x="7429520" y="0"/>
            <a:ext cx="1685925" cy="657208"/>
          </a:xfrm>
          <a:prstGeom prst="rect">
            <a:avLst/>
          </a:prstGeom>
          <a:noFill/>
          <a:ln w="9525">
            <a:noFill/>
            <a:miter lim="800000"/>
            <a:headEnd/>
            <a:tailEnd/>
          </a:ln>
          <a:effectLst/>
        </p:spPr>
      </p:pic>
      <p:sp>
        <p:nvSpPr>
          <p:cNvPr id="43" name="原创设计师QQ598969553      _24">
            <a:hlinkClick r:id="rId2" action="ppaction://hlinksldjump"/>
          </p:cNvPr>
          <p:cNvSpPr>
            <a:spLocks noEditPoints="1"/>
          </p:cNvSpPr>
          <p:nvPr/>
        </p:nvSpPr>
        <p:spPr bwMode="auto">
          <a:xfrm>
            <a:off x="8897417" y="4885810"/>
            <a:ext cx="246583" cy="257690"/>
          </a:xfrm>
          <a:custGeom>
            <a:avLst/>
            <a:gdLst>
              <a:gd name="T0" fmla="*/ 81 w 94"/>
              <a:gd name="T1" fmla="*/ 57 h 98"/>
              <a:gd name="T2" fmla="*/ 81 w 94"/>
              <a:gd name="T3" fmla="*/ 95 h 98"/>
              <a:gd name="T4" fmla="*/ 81 w 94"/>
              <a:gd name="T5" fmla="*/ 98 h 98"/>
              <a:gd name="T6" fmla="*/ 78 w 94"/>
              <a:gd name="T7" fmla="*/ 98 h 98"/>
              <a:gd name="T8" fmla="*/ 67 w 94"/>
              <a:gd name="T9" fmla="*/ 98 h 98"/>
              <a:gd name="T10" fmla="*/ 67 w 94"/>
              <a:gd name="T11" fmla="*/ 68 h 98"/>
              <a:gd name="T12" fmla="*/ 62 w 94"/>
              <a:gd name="T13" fmla="*/ 64 h 98"/>
              <a:gd name="T14" fmla="*/ 49 w 94"/>
              <a:gd name="T15" fmla="*/ 64 h 98"/>
              <a:gd name="T16" fmla="*/ 45 w 94"/>
              <a:gd name="T17" fmla="*/ 68 h 98"/>
              <a:gd name="T18" fmla="*/ 45 w 94"/>
              <a:gd name="T19" fmla="*/ 98 h 98"/>
              <a:gd name="T20" fmla="*/ 15 w 94"/>
              <a:gd name="T21" fmla="*/ 98 h 98"/>
              <a:gd name="T22" fmla="*/ 12 w 94"/>
              <a:gd name="T23" fmla="*/ 98 h 98"/>
              <a:gd name="T24" fmla="*/ 12 w 94"/>
              <a:gd name="T25" fmla="*/ 95 h 98"/>
              <a:gd name="T26" fmla="*/ 12 w 94"/>
              <a:gd name="T27" fmla="*/ 57 h 98"/>
              <a:gd name="T28" fmla="*/ 3 w 94"/>
              <a:gd name="T29" fmla="*/ 57 h 98"/>
              <a:gd name="T30" fmla="*/ 0 w 94"/>
              <a:gd name="T31" fmla="*/ 50 h 98"/>
              <a:gd name="T32" fmla="*/ 44 w 94"/>
              <a:gd name="T33" fmla="*/ 3 h 98"/>
              <a:gd name="T34" fmla="*/ 47 w 94"/>
              <a:gd name="T35" fmla="*/ 0 h 98"/>
              <a:gd name="T36" fmla="*/ 50 w 94"/>
              <a:gd name="T37" fmla="*/ 3 h 98"/>
              <a:gd name="T38" fmla="*/ 94 w 94"/>
              <a:gd name="T39" fmla="*/ 50 h 98"/>
              <a:gd name="T40" fmla="*/ 90 w 94"/>
              <a:gd name="T41" fmla="*/ 57 h 98"/>
              <a:gd name="T42" fmla="*/ 81 w 94"/>
              <a:gd name="T43" fmla="*/ 57 h 98"/>
              <a:gd name="T44" fmla="*/ 74 w 94"/>
              <a:gd name="T45" fmla="*/ 8 h 98"/>
              <a:gd name="T46" fmla="*/ 77 w 94"/>
              <a:gd name="T47" fmla="*/ 8 h 98"/>
              <a:gd name="T48" fmla="*/ 77 w 94"/>
              <a:gd name="T49" fmla="*/ 2 h 98"/>
              <a:gd name="T50" fmla="*/ 61 w 94"/>
              <a:gd name="T51" fmla="*/ 2 h 98"/>
              <a:gd name="T52" fmla="*/ 61 w 94"/>
              <a:gd name="T53" fmla="*/ 8 h 98"/>
              <a:gd name="T54" fmla="*/ 64 w 94"/>
              <a:gd name="T55" fmla="*/ 8 h 98"/>
              <a:gd name="T56" fmla="*/ 64 w 94"/>
              <a:gd name="T57" fmla="*/ 13 h 98"/>
              <a:gd name="T58" fmla="*/ 74 w 94"/>
              <a:gd name="T59" fmla="*/ 25 h 98"/>
              <a:gd name="T60" fmla="*/ 74 w 94"/>
              <a:gd name="T61" fmla="*/ 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98">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chemeClr val="accent1"/>
          </a:solidFill>
          <a:ln>
            <a:noFill/>
          </a:ln>
        </p:spPr>
        <p:txBody>
          <a:bodyPr vert="horz" wrap="square" lIns="91440" tIns="45720" rIns="91440" bIns="45720" numCol="1" anchor="t" anchorCtr="0" compatLnSpc="1"/>
          <a:lstStyle/>
          <a:p>
            <a:endParaRPr lang="zh-CN" altLang="en-US" sz="1400">
              <a:solidFill>
                <a:prstClr val="black"/>
              </a:solidFill>
              <a:ea typeface="微软雅黑" panose="020B0503020204020204" pitchFamily="34" charset="-122"/>
            </a:endParaRPr>
          </a:p>
        </p:txBody>
      </p:sp>
      <p:sp>
        <p:nvSpPr>
          <p:cNvPr id="12" name="矩形 11"/>
          <p:cNvSpPr/>
          <p:nvPr/>
        </p:nvSpPr>
        <p:spPr>
          <a:xfrm>
            <a:off x="428596" y="785800"/>
            <a:ext cx="6480720" cy="1384995"/>
          </a:xfrm>
          <a:prstGeom prst="rect">
            <a:avLst/>
          </a:prstGeom>
        </p:spPr>
        <p:txBody>
          <a:bodyPr wrap="square">
            <a:spAutoFit/>
          </a:bodyPr>
          <a:lstStyle/>
          <a:p>
            <a:pPr>
              <a:lnSpc>
                <a:spcPct val="120000"/>
              </a:lnSpc>
            </a:pP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因</a:t>
            </a:r>
            <a:r>
              <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rPr>
              <a:t>flash</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相关问题，导致用户环境阻止</a:t>
            </a:r>
            <a:r>
              <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rPr>
              <a:t>flash</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相关内容运行，会导致用户浏览照片点击无反应，或是升级</a:t>
            </a:r>
            <a:r>
              <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rPr>
              <a:t>flash</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后还是无法正常使用的，我公司对系统浏览照片上传进行了升级，不在依赖</a:t>
            </a:r>
            <a:r>
              <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rPr>
              <a:t>flash</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，但是</a:t>
            </a:r>
            <a:r>
              <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rPr>
              <a:t>IE</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模式下，需要用户进行相关的配置，出现图中情况，用户只需根据提示操作下载操作即可。我们编写了脚本，在执行后将会自动进行设置。</a:t>
            </a:r>
            <a:endPar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原创设计师QQ598969553      _1"/>
          <p:cNvSpPr/>
          <p:nvPr/>
        </p:nvSpPr>
        <p:spPr>
          <a:xfrm>
            <a:off x="6858016" y="1785932"/>
            <a:ext cx="2267727" cy="2621477"/>
          </a:xfrm>
          <a:prstGeom prst="round2DiagRect">
            <a:avLst/>
          </a:prstGeom>
          <a:solidFill>
            <a:srgbClr val="F7F7F7"/>
          </a:solidFill>
          <a:ln>
            <a:noFill/>
          </a:ln>
          <a:effectLst>
            <a:outerShdw blurRad="1651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0460" tIns="30230" rIns="60460" bIns="30230" rtlCol="0" anchor="ctr"/>
          <a:lstStyle/>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r>
              <a:rPr lang="zh-CN" altLang="en-US" sz="1400" b="1" dirty="0" smtClean="0">
                <a:solidFill>
                  <a:prstClr val="black">
                    <a:lumMod val="85000"/>
                    <a:lumOff val="15000"/>
                  </a:prstClr>
                </a:solidFill>
                <a:latin typeface="微软雅黑" panose="020B0503020204020204" pitchFamily="34" charset="-122"/>
                <a:ea typeface="微软雅黑" panose="020B0503020204020204" pitchFamily="34" charset="-122"/>
              </a:rPr>
              <a:t>山西万鸿科技电话</a:t>
            </a:r>
            <a:r>
              <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rPr>
              <a:t>0351-7631342</a:t>
            </a: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zh-CN" altLang="en-US" sz="1350" dirty="0">
              <a:ea typeface="微软雅黑" panose="020B0503020204020204" pitchFamily="34" charset="-122"/>
            </a:endParaRPr>
          </a:p>
        </p:txBody>
      </p:sp>
      <p:grpSp>
        <p:nvGrpSpPr>
          <p:cNvPr id="2" name="原创设计师QQ598969553      _2"/>
          <p:cNvGrpSpPr/>
          <p:nvPr/>
        </p:nvGrpSpPr>
        <p:grpSpPr>
          <a:xfrm>
            <a:off x="7295254" y="852268"/>
            <a:ext cx="1202338" cy="1020483"/>
            <a:chOff x="7109111" y="2548965"/>
            <a:chExt cx="2397222" cy="2093640"/>
          </a:xfrm>
        </p:grpSpPr>
        <p:grpSp>
          <p:nvGrpSpPr>
            <p:cNvPr id="4" name="组合 13"/>
            <p:cNvGrpSpPr/>
            <p:nvPr/>
          </p:nvGrpSpPr>
          <p:grpSpPr>
            <a:xfrm>
              <a:off x="7109111" y="2548965"/>
              <a:ext cx="2397222" cy="2093640"/>
              <a:chOff x="1511944" y="2420246"/>
              <a:chExt cx="2627152" cy="2294453"/>
            </a:xfrm>
            <a:effectLst>
              <a:outerShdw blurRad="203200" dist="38100" dir="3780000" sx="103000" sy="103000" algn="t" rotWithShape="0">
                <a:prstClr val="black">
                  <a:alpha val="25000"/>
                </a:prstClr>
              </a:outerShdw>
            </a:effectLst>
          </p:grpSpPr>
          <p:sp>
            <p:nvSpPr>
              <p:cNvPr id="25"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68564" tIns="34282" rIns="68564" bIns="34282" numCol="1" anchor="t" anchorCtr="0" compatLnSpc="1"/>
              <a:lstStyle/>
              <a:p>
                <a:endParaRPr lang="zh-CN" altLang="en-US" sz="1200">
                  <a:ea typeface="微软雅黑" panose="020B0503020204020204" pitchFamily="34" charset="-122"/>
                </a:endParaRPr>
              </a:p>
            </p:txBody>
          </p:sp>
          <p:sp>
            <p:nvSpPr>
              <p:cNvPr id="26"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68564" tIns="34282" rIns="68564" bIns="34282" numCol="1" anchor="t" anchorCtr="0" compatLnSpc="1"/>
              <a:lstStyle/>
              <a:p>
                <a:endParaRPr lang="zh-CN" altLang="en-US" sz="1200">
                  <a:ea typeface="微软雅黑" panose="020B0503020204020204" pitchFamily="34" charset="-122"/>
                </a:endParaRPr>
              </a:p>
            </p:txBody>
          </p:sp>
        </p:grpSp>
        <p:sp>
          <p:nvSpPr>
            <p:cNvPr id="23" name="Freeform 7"/>
            <p:cNvSpPr/>
            <p:nvPr/>
          </p:nvSpPr>
          <p:spPr bwMode="auto">
            <a:xfrm>
              <a:off x="7420792" y="2825471"/>
              <a:ext cx="1773861" cy="1540628"/>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gradFill>
              <a:gsLst>
                <a:gs pos="100000">
                  <a:schemeClr val="accent1"/>
                </a:gs>
                <a:gs pos="0">
                  <a:schemeClr val="accent1">
                    <a:lumMod val="75000"/>
                  </a:schemeClr>
                </a:gs>
              </a:gsLst>
              <a:lin ang="5400000" scaled="1"/>
            </a:gradFill>
            <a:ln w="28575" cap="flat">
              <a:gradFill>
                <a:gsLst>
                  <a:gs pos="0">
                    <a:schemeClr val="accent1"/>
                  </a:gs>
                  <a:gs pos="100000">
                    <a:schemeClr val="accent1">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200" dirty="0">
                <a:solidFill>
                  <a:prstClr val="black"/>
                </a:solidFill>
                <a:ea typeface="微软雅黑" panose="020B0503020204020204" pitchFamily="34" charset="-122"/>
              </a:endParaRPr>
            </a:p>
          </p:txBody>
        </p:sp>
        <p:sp>
          <p:nvSpPr>
            <p:cNvPr id="24" name="TextBox 23"/>
            <p:cNvSpPr txBox="1"/>
            <p:nvPr/>
          </p:nvSpPr>
          <p:spPr>
            <a:xfrm>
              <a:off x="7802581" y="3142961"/>
              <a:ext cx="1010287" cy="947160"/>
            </a:xfrm>
            <a:prstGeom prst="rect">
              <a:avLst/>
            </a:prstGeom>
            <a:noFill/>
          </p:spPr>
          <p:txBody>
            <a:bodyPr wrap="square" rtlCol="0">
              <a:spAutoFit/>
            </a:bodyPr>
            <a:lstStyle/>
            <a:p>
              <a:r>
                <a:rPr lang="zh-CN" altLang="en-US" sz="1200" b="1" dirty="0" smtClean="0">
                  <a:solidFill>
                    <a:schemeClr val="bg1"/>
                  </a:solidFill>
                  <a:latin typeface="微软雅黑" panose="020B0503020204020204" pitchFamily="34" charset="-122"/>
                  <a:ea typeface="微软雅黑" panose="020B0503020204020204" pitchFamily="34" charset="-122"/>
                </a:rPr>
                <a:t>技术支持</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pic>
        <p:nvPicPr>
          <p:cNvPr id="1026" name="Picture 2"/>
          <p:cNvPicPr>
            <a:picLocks noChangeAspect="1" noChangeArrowheads="1"/>
          </p:cNvPicPr>
          <p:nvPr/>
        </p:nvPicPr>
        <p:blipFill>
          <a:blip r:embed="rId3" cstate="print"/>
          <a:srcRect/>
          <a:stretch>
            <a:fillRect/>
          </a:stretch>
        </p:blipFill>
        <p:spPr bwMode="auto">
          <a:xfrm>
            <a:off x="928662" y="2285998"/>
            <a:ext cx="5295900" cy="2152650"/>
          </a:xfrm>
          <a:prstGeom prst="rect">
            <a:avLst/>
          </a:prstGeom>
          <a:noFill/>
          <a:ln w="9525">
            <a:noFill/>
            <a:miter lim="800000"/>
            <a:headEnd/>
            <a:tailEnd/>
          </a:ln>
          <a:effectLst/>
        </p:spPr>
      </p:pic>
      <p:sp>
        <p:nvSpPr>
          <p:cNvPr id="6" name="页脚占位符 5"/>
          <p:cNvSpPr>
            <a:spLocks noGrp="1"/>
          </p:cNvSpPr>
          <p:nvPr>
            <p:ph type="ftr" sz="quarter" idx="11"/>
          </p:nvPr>
        </p:nvSpPr>
        <p:spPr/>
        <p:txBody>
          <a:bodyPr/>
          <a:p>
            <a:pPr algn="ctr"/>
            <a:r>
              <a:rPr lang="zh-CN" altLang="en-US" smtClean="0"/>
              <a:t>达川区农机推广站</a:t>
            </a:r>
            <a:endParaRPr lang="zh-CN"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页脚占位符 3"/>
          <p:cNvSpPr>
            <a:spLocks noGrp="1"/>
          </p:cNvSpPr>
          <p:nvPr>
            <p:ph type="ftr" sz="quarter" idx="11"/>
          </p:nvPr>
        </p:nvSpPr>
        <p:spPr/>
        <p:txBody>
          <a:bodyPr/>
          <a:p>
            <a:r>
              <a:rPr lang="zh-CN" altLang="en-US" smtClean="0"/>
              <a:t>达川区农机推广站</a:t>
            </a:r>
            <a:endParaRPr lang="zh-CN" altLang="en-US"/>
          </a:p>
        </p:txBody>
      </p:sp>
      <p:sp>
        <p:nvSpPr>
          <p:cNvPr id="5" name="椭圆 4"/>
          <p:cNvSpPr/>
          <p:nvPr/>
        </p:nvSpPr>
        <p:spPr>
          <a:xfrm>
            <a:off x="1835785" y="1708150"/>
            <a:ext cx="6048375" cy="18719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600" b="1"/>
              <a:t>系统查询功能</a:t>
            </a:r>
            <a:endParaRPr lang="zh-CN" altLang="en-US" sz="3600" b="1"/>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717624"/>
            <a:ext cx="8532813" cy="1008380"/>
          </a:xfrm>
          <a:prstGeom prst="rect">
            <a:avLst/>
          </a:prstGeom>
        </p:spPr>
        <p:txBody>
          <a:bodyPr>
            <a:spAutoFit/>
          </a:bodyPr>
          <a:lstStyle/>
          <a:p>
            <a:pPr marL="342900" indent="-342900" eaLnBrk="0" hangingPunct="0">
              <a:spcBef>
                <a:spcPct val="20000"/>
              </a:spcBef>
              <a:buClr>
                <a:schemeClr val="tx1"/>
              </a:buClr>
              <a:buFont typeface="Wingdings" panose="05000000000000000000" pitchFamily="2" charset="2"/>
              <a:buChar char="u"/>
              <a:defRPr/>
            </a:pPr>
            <a:r>
              <a:rPr lang="zh-CN" altLang="en-US" sz="2000" b="1" dirty="0"/>
              <a:t>补贴率分析</a:t>
            </a:r>
            <a:endParaRPr lang="en-US" altLang="zh-CN" sz="2000" b="1" dirty="0"/>
          </a:p>
          <a:p>
            <a:pPr eaLnBrk="0" hangingPunct="0">
              <a:spcBef>
                <a:spcPct val="20000"/>
              </a:spcBef>
              <a:buClr>
                <a:schemeClr val="tx1"/>
              </a:buClr>
              <a:defRPr/>
            </a:pPr>
            <a:r>
              <a:rPr lang="en-US" altLang="zh-CN" b="1" dirty="0" smtClean="0"/>
              <a:t>      </a:t>
            </a:r>
            <a:r>
              <a:rPr lang="zh-CN" altLang="zh-CN" b="1" dirty="0" smtClean="0"/>
              <a:t>用于</a:t>
            </a:r>
            <a:r>
              <a:rPr lang="zh-CN" altLang="zh-CN" b="1" dirty="0"/>
              <a:t>分析</a:t>
            </a:r>
            <a:r>
              <a:rPr lang="zh-CN" altLang="en-US" b="1" dirty="0"/>
              <a:t>本区（乡）</a:t>
            </a:r>
            <a:r>
              <a:rPr lang="zh-CN" altLang="zh-CN" b="1" dirty="0"/>
              <a:t>内</a:t>
            </a:r>
            <a:r>
              <a:rPr lang="zh-CN" altLang="en-US" b="1" dirty="0"/>
              <a:t>单个型号或</a:t>
            </a:r>
            <a:r>
              <a:rPr lang="zh-CN" altLang="zh-CN" b="1" dirty="0"/>
              <a:t>整档产品中央补贴额</a:t>
            </a:r>
            <a:r>
              <a:rPr lang="zh-CN" altLang="en-US" b="1" dirty="0"/>
              <a:t>与</a:t>
            </a:r>
            <a:r>
              <a:rPr lang="zh-CN" altLang="zh-CN" b="1" dirty="0"/>
              <a:t>销售均价比例值</a:t>
            </a:r>
            <a:r>
              <a:rPr lang="zh-CN" altLang="en-US" b="1" dirty="0"/>
              <a:t>，超出比例的则以“红色”显示到</a:t>
            </a:r>
            <a:r>
              <a:rPr lang="zh-CN" altLang="en-US" b="1" dirty="0" smtClean="0"/>
              <a:t>“补贴率分析”界面</a:t>
            </a:r>
            <a:endParaRPr lang="zh-CN" altLang="en-US" sz="2000" b="0" dirty="0">
              <a:solidFill>
                <a:schemeClr val="tx1"/>
              </a:solidFill>
            </a:endParaRPr>
          </a:p>
        </p:txBody>
      </p:sp>
      <p:sp>
        <p:nvSpPr>
          <p:cNvPr id="7" name="矩形 6"/>
          <p:cNvSpPr/>
          <p:nvPr/>
        </p:nvSpPr>
        <p:spPr>
          <a:xfrm>
            <a:off x="500034" y="285734"/>
            <a:ext cx="2240280" cy="368300"/>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rPr>
              <a:t>区、乡管理主要功能</a:t>
            </a:r>
            <a:endParaRPr lang="zh-CN" altLang="en-US" dirty="0"/>
          </a:p>
        </p:txBody>
      </p:sp>
      <p:pic>
        <p:nvPicPr>
          <p:cNvPr id="5123" name="Picture 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1851670"/>
            <a:ext cx="9099421"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683385" y="1699260"/>
            <a:ext cx="7003415" cy="3105150"/>
          </a:xfrm>
        </p:spPr>
        <p:txBody>
          <a:bodyPr>
            <a:normAutofit fontScale="70000"/>
          </a:bodyPr>
          <a:lstStyle/>
          <a:p>
            <a:r>
              <a:rPr lang="zh-CN" altLang="en-US" dirty="0" smtClean="0"/>
              <a:t>一、网址链接：</a:t>
            </a:r>
            <a:r>
              <a:rPr lang="en-US" altLang="zh-CN" dirty="0" smtClean="0">
                <a:hlinkClick r:id="rId1"/>
              </a:rPr>
              <a:t>http://202.61.89.161:12018/</a:t>
            </a:r>
            <a:endParaRPr lang="en-US" altLang="zh-CN" dirty="0" smtClean="0"/>
          </a:p>
          <a:p>
            <a:r>
              <a:rPr lang="zh-CN" altLang="en-US" dirty="0" smtClean="0"/>
              <a:t>二、登录四川省农业农村厅官网：</a:t>
            </a:r>
            <a:r>
              <a:rPr lang="en-US" altLang="zh-CN" dirty="0" smtClean="0">
                <a:hlinkClick r:id="rId2"/>
              </a:rPr>
              <a:t>http://www.scagri.gov.cn/</a:t>
            </a:r>
            <a:r>
              <a:rPr lang="zh-CN" altLang="en-US" dirty="0" smtClean="0"/>
              <a:t>，查看专题专栏</a:t>
            </a:r>
            <a:r>
              <a:rPr lang="en-US" altLang="zh-CN" dirty="0" smtClean="0"/>
              <a:t>--</a:t>
            </a:r>
            <a:r>
              <a:rPr lang="zh-CN" altLang="en-US" dirty="0" smtClean="0"/>
              <a:t>农机购置补贴信息公开专栏</a:t>
            </a:r>
            <a:r>
              <a:rPr lang="en-US" altLang="zh-CN" dirty="0" smtClean="0"/>
              <a:t>--</a:t>
            </a:r>
            <a:r>
              <a:rPr lang="zh-CN" altLang="en-US" dirty="0" smtClean="0"/>
              <a:t>农机购置补贴</a:t>
            </a:r>
            <a:r>
              <a:rPr lang="en-US" altLang="zh-CN" dirty="0" smtClean="0"/>
              <a:t>--</a:t>
            </a:r>
            <a:r>
              <a:rPr lang="zh-CN" altLang="en-US" dirty="0" smtClean="0"/>
              <a:t>农机购置补贴</a:t>
            </a:r>
            <a:r>
              <a:rPr lang="zh-CN" altLang="en-US" dirty="0" smtClean="0"/>
              <a:t>辅助管理系统</a:t>
            </a:r>
            <a:r>
              <a:rPr lang="en-US" altLang="zh-CN" dirty="0" smtClean="0"/>
              <a:t>--XX</a:t>
            </a:r>
            <a:r>
              <a:rPr lang="zh-CN" altLang="en-US" dirty="0" smtClean="0"/>
              <a:t>年度</a:t>
            </a:r>
            <a:endParaRPr lang="zh-CN" altLang="en-US" dirty="0" smtClean="0"/>
          </a:p>
          <a:p>
            <a:r>
              <a:rPr lang="zh-CN" altLang="en-US" b="1" dirty="0" smtClean="0">
                <a:solidFill>
                  <a:srgbClr val="C00000"/>
                </a:solidFill>
                <a:sym typeface="+mn-ea"/>
              </a:rPr>
              <a:t>使用原有的用户名（</a:t>
            </a:r>
            <a:r>
              <a:rPr lang="zh-CN" altLang="en-US" b="1" dirty="0" smtClean="0">
                <a:solidFill>
                  <a:srgbClr val="C00000"/>
                </a:solidFill>
                <a:sym typeface="+mn-ea"/>
              </a:rPr>
              <a:t>账号</a:t>
            </a:r>
            <a:r>
              <a:rPr lang="zh-CN" altLang="en-US" b="1" dirty="0" smtClean="0">
                <a:solidFill>
                  <a:srgbClr val="C00000"/>
                </a:solidFill>
                <a:sym typeface="+mn-ea"/>
              </a:rPr>
              <a:t>）密码即可登录系统。</a:t>
            </a:r>
            <a:endParaRPr lang="en-US" altLang="zh-CN" b="1" dirty="0" smtClean="0"/>
          </a:p>
          <a:p>
            <a:endParaRPr lang="zh-CN" altLang="en-US" dirty="0" smtClean="0"/>
          </a:p>
        </p:txBody>
      </p:sp>
      <p:sp>
        <p:nvSpPr>
          <p:cNvPr id="4" name="页脚占位符 3"/>
          <p:cNvSpPr>
            <a:spLocks noGrp="1"/>
          </p:cNvSpPr>
          <p:nvPr>
            <p:ph type="ftr" sz="quarter" idx="11"/>
          </p:nvPr>
        </p:nvSpPr>
        <p:spPr/>
        <p:txBody>
          <a:bodyPr/>
          <a:lstStyle/>
          <a:p>
            <a:r>
              <a:rPr lang="zh-CN" altLang="en-US" smtClean="0"/>
              <a:t>达川区农机推广站</a:t>
            </a:r>
            <a:endParaRPr lang="zh-CN" altLang="en-US"/>
          </a:p>
        </p:txBody>
      </p:sp>
      <p:sp>
        <p:nvSpPr>
          <p:cNvPr id="6" name="椭圆 5"/>
          <p:cNvSpPr/>
          <p:nvPr/>
        </p:nvSpPr>
        <p:spPr>
          <a:xfrm>
            <a:off x="1682750" y="226695"/>
            <a:ext cx="5777865" cy="12363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600" b="1"/>
              <a:t>（一）系统登录</a:t>
            </a:r>
            <a:endParaRPr lang="zh-CN" altLang="en-US" sz="3600" b="1"/>
          </a:p>
        </p:txBody>
      </p:sp>
      <p:sp>
        <p:nvSpPr>
          <p:cNvPr id="8" name="圆角矩形 7"/>
          <p:cNvSpPr/>
          <p:nvPr/>
        </p:nvSpPr>
        <p:spPr>
          <a:xfrm>
            <a:off x="251460" y="1553210"/>
            <a:ext cx="617220" cy="325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600" b="1"/>
              <a:t>两种方式</a:t>
            </a:r>
            <a:endParaRPr lang="zh-CN" altLang="en-US" sz="3600" b="1"/>
          </a:p>
        </p:txBody>
      </p:sp>
      <p:sp>
        <p:nvSpPr>
          <p:cNvPr id="9" name="右箭头 8"/>
          <p:cNvSpPr/>
          <p:nvPr/>
        </p:nvSpPr>
        <p:spPr>
          <a:xfrm>
            <a:off x="1043305" y="2715895"/>
            <a:ext cx="575945" cy="10801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759122"/>
            <a:ext cx="8353425" cy="730885"/>
          </a:xfrm>
          <a:prstGeom prst="rect">
            <a:avLst/>
          </a:prstGeom>
          <a:noFill/>
        </p:spPr>
        <p:txBody>
          <a:bodyPr>
            <a:spAutoFit/>
          </a:bodyPr>
          <a:lstStyle/>
          <a:p>
            <a:pPr marL="342900" indent="-342900" eaLnBrk="0" hangingPunct="0">
              <a:spcBef>
                <a:spcPct val="20000"/>
              </a:spcBef>
              <a:buClr>
                <a:schemeClr val="tx1"/>
              </a:buClr>
              <a:buFont typeface="Wingdings" panose="05000000000000000000" pitchFamily="2" charset="2"/>
              <a:buChar char="u"/>
              <a:defRPr/>
            </a:pPr>
            <a:r>
              <a:rPr lang="zh-CN" altLang="en-US" sz="2000" b="1" dirty="0"/>
              <a:t> 申请分析（区、乡镇用户）</a:t>
            </a:r>
            <a:endParaRPr lang="en-US" altLang="zh-CN" sz="2000" b="1" dirty="0"/>
          </a:p>
          <a:p>
            <a:pPr eaLnBrk="0" hangingPunct="0">
              <a:spcBef>
                <a:spcPct val="20000"/>
              </a:spcBef>
              <a:buClr>
                <a:schemeClr val="tx1"/>
              </a:buClr>
              <a:defRPr/>
            </a:pPr>
            <a:r>
              <a:rPr lang="zh-CN" altLang="en-US" b="1" dirty="0" smtClean="0"/>
              <a:t>       分析</a:t>
            </a:r>
            <a:r>
              <a:rPr lang="zh-CN" altLang="en-US" b="1" dirty="0"/>
              <a:t>并导出超出比例的申请信息</a:t>
            </a:r>
            <a:endParaRPr lang="zh-CN" altLang="en-US" b="1" dirty="0"/>
          </a:p>
        </p:txBody>
      </p:sp>
      <p:sp>
        <p:nvSpPr>
          <p:cNvPr id="4" name="矩形 3"/>
          <p:cNvSpPr/>
          <p:nvPr/>
        </p:nvSpPr>
        <p:spPr>
          <a:xfrm>
            <a:off x="500034" y="285734"/>
            <a:ext cx="2240280" cy="368300"/>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rPr>
              <a:t>区、乡管理主要功能</a:t>
            </a:r>
            <a:endParaRPr lang="zh-CN" altLang="en-US" dirty="0"/>
          </a:p>
        </p:txBody>
      </p:sp>
      <p:pic>
        <p:nvPicPr>
          <p:cNvPr id="2051" name="Picture 3"/>
          <p:cNvPicPr>
            <a:picLocks noChangeAspect="1" noChangeArrowheads="1"/>
          </p:cNvPicPr>
          <p:nvPr/>
        </p:nvPicPr>
        <p:blipFill>
          <a:blip r:embed="rId1"/>
          <a:srcRect/>
          <a:stretch>
            <a:fillRect/>
          </a:stretch>
        </p:blipFill>
        <p:spPr bwMode="auto">
          <a:xfrm>
            <a:off x="-1" y="1500180"/>
            <a:ext cx="9158067" cy="22860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页脚占位符 3"/>
          <p:cNvSpPr>
            <a:spLocks noGrp="1"/>
          </p:cNvSpPr>
          <p:nvPr>
            <p:ph type="ftr" sz="quarter" idx="11"/>
          </p:nvPr>
        </p:nvSpPr>
        <p:spPr>
          <a:xfrm>
            <a:off x="7322820" y="4728845"/>
            <a:ext cx="1584960" cy="357505"/>
          </a:xfrm>
        </p:spPr>
        <p:txBody>
          <a:bodyPr/>
          <a:p>
            <a:r>
              <a:rPr lang="zh-CN" altLang="en-US" smtClean="0"/>
              <a:t>达川区农机推广站</a:t>
            </a:r>
            <a:endParaRPr lang="zh-CN" altLang="en-US"/>
          </a:p>
        </p:txBody>
      </p:sp>
      <p:pic>
        <p:nvPicPr>
          <p:cNvPr id="5" name="图片 4" descr="农机购置补贴辅助管理系统"/>
          <p:cNvPicPr>
            <a:picLocks noChangeAspect="1"/>
          </p:cNvPicPr>
          <p:nvPr/>
        </p:nvPicPr>
        <p:blipFill>
          <a:blip r:embed="rId1"/>
          <a:stretch>
            <a:fillRect/>
          </a:stretch>
        </p:blipFill>
        <p:spPr>
          <a:xfrm>
            <a:off x="-32385" y="-1905"/>
            <a:ext cx="6990715" cy="4987925"/>
          </a:xfrm>
          <a:prstGeom prst="rect">
            <a:avLst/>
          </a:prstGeom>
        </p:spPr>
      </p:pic>
      <p:sp>
        <p:nvSpPr>
          <p:cNvPr id="7" name="圆角矩形 6"/>
          <p:cNvSpPr/>
          <p:nvPr/>
        </p:nvSpPr>
        <p:spPr>
          <a:xfrm>
            <a:off x="7023735" y="83185"/>
            <a:ext cx="1884045" cy="4717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dirty="0" smtClean="0"/>
              <a:t>点击左面申请查询栏</a:t>
            </a:r>
            <a:r>
              <a:rPr lang="en-US" altLang="zh-CN" dirty="0" smtClean="0"/>
              <a:t>---</a:t>
            </a:r>
            <a:r>
              <a:rPr lang="zh-CN" altLang="en-US" dirty="0" smtClean="0"/>
              <a:t>红线框内的一个或多个条件</a:t>
            </a:r>
            <a:r>
              <a:rPr lang="en-US" altLang="zh-CN" dirty="0" smtClean="0"/>
              <a:t>---</a:t>
            </a:r>
            <a:r>
              <a:rPr lang="zh-CN" altLang="en-US" dirty="0" smtClean="0"/>
              <a:t>点击搜索，以此类推可以查询多个选项，如本辖区内</a:t>
            </a:r>
            <a:r>
              <a:rPr lang="en-US" altLang="zh-CN" dirty="0" smtClean="0"/>
              <a:t>XX</a:t>
            </a:r>
            <a:r>
              <a:rPr lang="zh-CN" altLang="en-US" dirty="0" smtClean="0"/>
              <a:t>时间段购买的微耕机台数、金额等。</a:t>
            </a:r>
            <a:endParaRPr lang="zh-CN" altLang="en-US" dirty="0" smtClean="0"/>
          </a:p>
        </p:txBody>
      </p:sp>
      <p:cxnSp>
        <p:nvCxnSpPr>
          <p:cNvPr id="8" name="直接连接符 7"/>
          <p:cNvCxnSpPr/>
          <p:nvPr/>
        </p:nvCxnSpPr>
        <p:spPr>
          <a:xfrm>
            <a:off x="899795" y="699770"/>
            <a:ext cx="5328285"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9" name="直接连接符 8"/>
          <p:cNvCxnSpPr/>
          <p:nvPr/>
        </p:nvCxnSpPr>
        <p:spPr>
          <a:xfrm flipH="1">
            <a:off x="899160" y="699770"/>
            <a:ext cx="635" cy="2016125"/>
          </a:xfrm>
          <a:prstGeom prst="line">
            <a:avLst/>
          </a:prstGeom>
        </p:spPr>
        <p:style>
          <a:lnRef idx="1">
            <a:schemeClr val="accent3"/>
          </a:lnRef>
          <a:fillRef idx="0">
            <a:schemeClr val="accent3"/>
          </a:fillRef>
          <a:effectRef idx="0">
            <a:schemeClr val="accent3"/>
          </a:effectRef>
          <a:fontRef idx="minor">
            <a:schemeClr val="tx1"/>
          </a:fontRef>
        </p:style>
      </p:cxnSp>
      <p:cxnSp>
        <p:nvCxnSpPr>
          <p:cNvPr id="10" name="直接连接符 9"/>
          <p:cNvCxnSpPr/>
          <p:nvPr/>
        </p:nvCxnSpPr>
        <p:spPr>
          <a:xfrm flipV="1">
            <a:off x="899160" y="2715895"/>
            <a:ext cx="5329555" cy="24130"/>
          </a:xfrm>
          <a:prstGeom prst="line">
            <a:avLst/>
          </a:prstGeom>
        </p:spPr>
        <p:style>
          <a:lnRef idx="1">
            <a:schemeClr val="accent3"/>
          </a:lnRef>
          <a:fillRef idx="0">
            <a:schemeClr val="accent3"/>
          </a:fillRef>
          <a:effectRef idx="0">
            <a:schemeClr val="accent3"/>
          </a:effectRef>
          <a:fontRef idx="minor">
            <a:schemeClr val="tx1"/>
          </a:fontRef>
        </p:style>
      </p:cxnSp>
      <p:cxnSp>
        <p:nvCxnSpPr>
          <p:cNvPr id="11" name="直接连接符 10"/>
          <p:cNvCxnSpPr/>
          <p:nvPr/>
        </p:nvCxnSpPr>
        <p:spPr>
          <a:xfrm>
            <a:off x="6223000" y="711200"/>
            <a:ext cx="5715" cy="2004695"/>
          </a:xfrm>
          <a:prstGeom prst="line">
            <a:avLst/>
          </a:prstGeom>
        </p:spPr>
        <p:style>
          <a:lnRef idx="1">
            <a:schemeClr val="accent3"/>
          </a:lnRef>
          <a:fillRef idx="0">
            <a:schemeClr val="accent3"/>
          </a:fillRef>
          <a:effectRef idx="0">
            <a:schemeClr val="accent3"/>
          </a:effectRef>
          <a:fontRef idx="minor">
            <a:schemeClr val="tx1"/>
          </a:fontRef>
        </p:style>
      </p:cxnSp>
      <p:sp>
        <p:nvSpPr>
          <p:cNvPr id="12" name="左箭头 11"/>
          <p:cNvSpPr/>
          <p:nvPr/>
        </p:nvSpPr>
        <p:spPr>
          <a:xfrm>
            <a:off x="6299835" y="1203960"/>
            <a:ext cx="576580" cy="6477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页脚占位符 3"/>
          <p:cNvSpPr>
            <a:spLocks noGrp="1"/>
          </p:cNvSpPr>
          <p:nvPr>
            <p:ph type="ftr" sz="quarter" idx="11"/>
          </p:nvPr>
        </p:nvSpPr>
        <p:spPr/>
        <p:txBody>
          <a:bodyPr/>
          <a:p>
            <a:r>
              <a:rPr lang="zh-CN" altLang="en-US" smtClean="0"/>
              <a:t>达川区农机推广站</a:t>
            </a:r>
            <a:endParaRPr lang="zh-CN" altLang="en-US"/>
          </a:p>
        </p:txBody>
      </p:sp>
      <p:pic>
        <p:nvPicPr>
          <p:cNvPr id="5" name="图片 4" descr="农机购置补贴辅助管理系统"/>
          <p:cNvPicPr>
            <a:picLocks noChangeAspect="1"/>
          </p:cNvPicPr>
          <p:nvPr/>
        </p:nvPicPr>
        <p:blipFill>
          <a:blip r:embed="rId1"/>
          <a:stretch>
            <a:fillRect/>
          </a:stretch>
        </p:blipFill>
        <p:spPr>
          <a:xfrm>
            <a:off x="-69850" y="-154305"/>
            <a:ext cx="7970520" cy="5313680"/>
          </a:xfrm>
          <a:prstGeom prst="rect">
            <a:avLst/>
          </a:prstGeom>
        </p:spPr>
      </p:pic>
      <p:sp>
        <p:nvSpPr>
          <p:cNvPr id="9" name="矩形 8"/>
          <p:cNvSpPr/>
          <p:nvPr/>
        </p:nvSpPr>
        <p:spPr>
          <a:xfrm>
            <a:off x="8278495" y="1484630"/>
            <a:ext cx="685800" cy="325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200"/>
              <a:t>在打包后点击申请查询   状态点击待结算   点击搜索   导出农户信息表  按照要求对信息表进行删减  </a:t>
            </a:r>
            <a:endParaRPr lang="zh-CN" altLang="en-US" sz="1200"/>
          </a:p>
        </p:txBody>
      </p:sp>
      <p:cxnSp>
        <p:nvCxnSpPr>
          <p:cNvPr id="10" name="直接箭头连接符 9"/>
          <p:cNvCxnSpPr/>
          <p:nvPr/>
        </p:nvCxnSpPr>
        <p:spPr>
          <a:xfrm flipV="1">
            <a:off x="8835390" y="3003550"/>
            <a:ext cx="128905" cy="165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右箭头 11"/>
          <p:cNvSpPr/>
          <p:nvPr/>
        </p:nvSpPr>
        <p:spPr>
          <a:xfrm>
            <a:off x="8551545" y="2229485"/>
            <a:ext cx="200025" cy="143510"/>
          </a:xfrm>
          <a:prstGeom prst="rightArrow">
            <a:avLst>
              <a:gd name="adj1" fmla="val 71428"/>
              <a:gd name="adj2"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13" name="右箭头 12"/>
          <p:cNvSpPr/>
          <p:nvPr/>
        </p:nvSpPr>
        <p:spPr>
          <a:xfrm>
            <a:off x="8551545" y="2787650"/>
            <a:ext cx="200025" cy="76835"/>
          </a:xfrm>
          <a:prstGeom prst="rightArrow">
            <a:avLst>
              <a:gd name="adj1" fmla="val 71900"/>
              <a:gd name="adj2"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14" name="右箭头 13"/>
          <p:cNvSpPr/>
          <p:nvPr/>
        </p:nvSpPr>
        <p:spPr>
          <a:xfrm>
            <a:off x="8551545" y="3128010"/>
            <a:ext cx="200025" cy="110490"/>
          </a:xfrm>
          <a:prstGeom prst="rightArrow">
            <a:avLst>
              <a:gd name="adj1" fmla="val 71264"/>
              <a:gd name="adj2"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15" name="左箭头 14"/>
          <p:cNvSpPr/>
          <p:nvPr/>
        </p:nvSpPr>
        <p:spPr>
          <a:xfrm>
            <a:off x="7900670" y="2929890"/>
            <a:ext cx="379095" cy="36004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圆角矩形 1"/>
          <p:cNvSpPr/>
          <p:nvPr/>
        </p:nvSpPr>
        <p:spPr>
          <a:xfrm>
            <a:off x="7994650" y="101600"/>
            <a:ext cx="1042035" cy="12985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600" b="1"/>
              <a:t>公示</a:t>
            </a:r>
            <a:endParaRPr lang="zh-CN" altLang="en-US" sz="3600" b="1"/>
          </a:p>
        </p:txBody>
      </p:sp>
      <p:sp>
        <p:nvSpPr>
          <p:cNvPr id="3" name="矩形 2"/>
          <p:cNvSpPr/>
          <p:nvPr/>
        </p:nvSpPr>
        <p:spPr>
          <a:xfrm>
            <a:off x="6660515" y="339725"/>
            <a:ext cx="1007745" cy="2559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000" b="1"/>
              <a:t>1</a:t>
            </a:r>
            <a:r>
              <a:rPr lang="zh-CN" altLang="en-US" sz="1000" b="1"/>
              <a:t>、选待结算</a:t>
            </a:r>
            <a:endParaRPr lang="zh-CN" altLang="en-US" sz="1000" b="1"/>
          </a:p>
        </p:txBody>
      </p:sp>
      <p:cxnSp>
        <p:nvCxnSpPr>
          <p:cNvPr id="6" name="直接箭头连接符 5"/>
          <p:cNvCxnSpPr>
            <a:stCxn id="3" idx="1"/>
          </p:cNvCxnSpPr>
          <p:nvPr/>
        </p:nvCxnSpPr>
        <p:spPr>
          <a:xfrm flipH="1">
            <a:off x="2267585" y="467995"/>
            <a:ext cx="4392930" cy="6635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6620510" y="1081405"/>
            <a:ext cx="1280160" cy="2971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900" b="1"/>
              <a:t>3</a:t>
            </a:r>
            <a:r>
              <a:rPr lang="zh-CN" altLang="en-US" sz="900" b="1"/>
              <a:t>、导出农户信息表</a:t>
            </a:r>
            <a:endParaRPr lang="zh-CN" altLang="en-US" sz="900" b="1"/>
          </a:p>
        </p:txBody>
      </p:sp>
      <p:sp>
        <p:nvSpPr>
          <p:cNvPr id="8" name="矩形 7"/>
          <p:cNvSpPr/>
          <p:nvPr/>
        </p:nvSpPr>
        <p:spPr>
          <a:xfrm>
            <a:off x="4140200" y="2571750"/>
            <a:ext cx="1007745" cy="21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000" b="1"/>
              <a:t>2</a:t>
            </a:r>
            <a:r>
              <a:rPr lang="zh-CN" altLang="en-US" sz="1000" b="1"/>
              <a:t>、搜索</a:t>
            </a:r>
            <a:endParaRPr lang="zh-CN" altLang="en-US" sz="1000" b="1"/>
          </a:p>
        </p:txBody>
      </p:sp>
      <p:cxnSp>
        <p:nvCxnSpPr>
          <p:cNvPr id="11" name="直接箭头连接符 10"/>
          <p:cNvCxnSpPr>
            <a:stCxn id="8" idx="1"/>
          </p:cNvCxnSpPr>
          <p:nvPr/>
        </p:nvCxnSpPr>
        <p:spPr>
          <a:xfrm flipH="1">
            <a:off x="3636010" y="2679700"/>
            <a:ext cx="504190" cy="1803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stCxn id="7" idx="2"/>
          </p:cNvCxnSpPr>
          <p:nvPr/>
        </p:nvCxnSpPr>
        <p:spPr>
          <a:xfrm flipH="1">
            <a:off x="6952615" y="1378585"/>
            <a:ext cx="307975" cy="19348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页脚占位符 3"/>
          <p:cNvSpPr>
            <a:spLocks noGrp="1"/>
          </p:cNvSpPr>
          <p:nvPr>
            <p:ph type="ftr" sz="quarter" idx="11"/>
          </p:nvPr>
        </p:nvSpPr>
        <p:spPr>
          <a:xfrm>
            <a:off x="7152005" y="4728845"/>
            <a:ext cx="1458595" cy="357505"/>
          </a:xfrm>
        </p:spPr>
        <p:txBody>
          <a:bodyPr/>
          <a:p>
            <a:r>
              <a:rPr lang="zh-CN" altLang="en-US" smtClean="0"/>
              <a:t>达川区农机推广站</a:t>
            </a:r>
            <a:endParaRPr lang="zh-CN" altLang="en-US"/>
          </a:p>
        </p:txBody>
      </p:sp>
      <p:graphicFrame>
        <p:nvGraphicFramePr>
          <p:cNvPr id="5" name="表格 4"/>
          <p:cNvGraphicFramePr/>
          <p:nvPr/>
        </p:nvGraphicFramePr>
        <p:xfrm>
          <a:off x="57150" y="88900"/>
          <a:ext cx="6518910" cy="3985895"/>
        </p:xfrm>
        <a:graphic>
          <a:graphicData uri="http://schemas.openxmlformats.org/drawingml/2006/table">
            <a:tbl>
              <a:tblPr firstRow="1" bandRow="1">
                <a:tableStyleId>{5C22544A-7EE6-4342-B048-85BDC9FD1C3A}</a:tableStyleId>
              </a:tblPr>
              <a:tblGrid>
                <a:gridCol w="263525"/>
                <a:gridCol w="320675"/>
                <a:gridCol w="382905"/>
                <a:gridCol w="410845"/>
                <a:gridCol w="902970"/>
                <a:gridCol w="854710"/>
                <a:gridCol w="525145"/>
                <a:gridCol w="662940"/>
                <a:gridCol w="364490"/>
                <a:gridCol w="397510"/>
                <a:gridCol w="484505"/>
                <a:gridCol w="425450"/>
                <a:gridCol w="523240"/>
              </a:tblGrid>
              <a:tr h="349885">
                <a:tc gridSpan="13">
                  <a:txBody>
                    <a:bodyPr/>
                    <a:p>
                      <a:pPr indent="0" algn="ctr">
                        <a:buNone/>
                      </a:pPr>
                      <a:r>
                        <a:rPr lang="zh-CN" sz="1200" b="1">
                          <a:solidFill>
                            <a:srgbClr val="000000"/>
                          </a:solidFill>
                          <a:latin typeface="Arial" panose="020B0604020202020204" pitchFamily="34" charset="0"/>
                          <a:ea typeface="宋体" panose="02010600030101010101" pitchFamily="2" charset="-122"/>
                        </a:rPr>
                        <a:t>2018年度达川区享受农机购置补贴的购机者信息表</a:t>
                      </a:r>
                      <a:endParaRPr lang="zh-CN" altLang="en-US" sz="1200" b="1">
                        <a:solidFill>
                          <a:srgbClr val="000000"/>
                        </a:solidFill>
                        <a:latin typeface="Arial" panose="020B0604020202020204" pitchFamily="34" charset="0"/>
                        <a:ea typeface="宋体" panose="02010600030101010101" pitchFamily="2" charset="-122"/>
                      </a:endParaRPr>
                    </a:p>
                  </a:txBody>
                  <a:tcPr marL="12700" marR="12700" marT="12700" vert="horz" anchor="b">
                    <a:lnL>
                      <a:noFill/>
                    </a:lnL>
                    <a:lnR cap="flat">
                      <a:noFill/>
                    </a:lnR>
                    <a:lnT cap="flat">
                      <a:noFill/>
                    </a:lnT>
                    <a:lnB w="6350" cap="flat" cmpd="sng">
                      <a:solidFill>
                        <a:srgbClr val="000000"/>
                      </a:solidFill>
                      <a:prstDash val="solid"/>
                      <a:headEnd type="none" w="med" len="med"/>
                      <a:tailEnd type="none" w="med" len="med"/>
                    </a:lnB>
                    <a:lnTlToBr>
                      <a:noFill/>
                    </a:lnTlToBr>
                    <a:lnBlToTr>
                      <a:noFill/>
                    </a:lnBlToTr>
                    <a:noFill/>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R cap="flat">
                      <a:noFill/>
                    </a:lnR>
                    <a:lnT cap="flat">
                      <a:noFill/>
                    </a:lnT>
                    <a:lnB w="6350" cap="flat" cmpd="sng">
                      <a:solidFill>
                        <a:srgbClr val="000000"/>
                      </a:solidFill>
                      <a:prstDash val="solid"/>
                      <a:headEnd type="none" w="med" len="med"/>
                      <a:tailEnd type="none" w="med" len="med"/>
                    </a:lnB>
                  </a:tcPr>
                </a:tc>
              </a:tr>
              <a:tr h="131445">
                <a:tc rowSpan="2">
                  <a:txBody>
                    <a:bodyPr/>
                    <a:p>
                      <a:pPr indent="0" algn="ctr">
                        <a:buNone/>
                      </a:pPr>
                      <a:r>
                        <a:rPr lang="zh-CN" sz="900" b="0">
                          <a:solidFill>
                            <a:srgbClr val="000000"/>
                          </a:solidFill>
                          <a:latin typeface="Arial" panose="020B0604020202020204" pitchFamily="34" charset="0"/>
                          <a:ea typeface="仿宋_GB2312" charset="-122"/>
                        </a:rPr>
                        <a:t>序号</a:t>
                      </a:r>
                      <a:endParaRPr lang="en-US" altLang="en-US" sz="900" b="0">
                        <a:solidFill>
                          <a:srgbClr val="000000"/>
                        </a:solidFill>
                        <a:latin typeface="仿宋_GB2312" charset="-122"/>
                      </a:endParaRPr>
                    </a:p>
                  </a:txBody>
                  <a:tcPr marL="12700" marR="12700" marT="12700" vert="horz"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3">
                  <a:txBody>
                    <a:bodyPr/>
                    <a:p>
                      <a:pPr indent="0" algn="ctr">
                        <a:buNone/>
                      </a:pPr>
                      <a:r>
                        <a:rPr lang="zh-CN" sz="900" b="0">
                          <a:solidFill>
                            <a:srgbClr val="000000"/>
                          </a:solidFill>
                          <a:latin typeface="Arial" panose="020B0604020202020204" pitchFamily="34" charset="0"/>
                          <a:ea typeface="宋体" panose="02010600030101010101" pitchFamily="2" charset="-122"/>
                        </a:rPr>
                        <a:t>购机者</a:t>
                      </a:r>
                      <a:endParaRPr lang="zh-CN" altLang="en-US" sz="900" b="0">
                        <a:solidFill>
                          <a:srgbClr val="000000"/>
                        </a:solidFill>
                        <a:latin typeface="Arial" panose="020B0604020202020204" pitchFamily="34" charset="0"/>
                        <a:ea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7">
                  <a:txBody>
                    <a:bodyPr/>
                    <a:p>
                      <a:pPr indent="0" algn="ctr">
                        <a:buNone/>
                      </a:pPr>
                      <a:r>
                        <a:rPr lang="zh-CN" sz="900" b="0">
                          <a:solidFill>
                            <a:srgbClr val="000000"/>
                          </a:solidFill>
                          <a:latin typeface="Arial" panose="020B0604020202020204" pitchFamily="34" charset="0"/>
                          <a:ea typeface="宋体" panose="02010600030101010101" pitchFamily="2" charset="-122"/>
                        </a:rPr>
                        <a:t>补贴机具</a:t>
                      </a:r>
                      <a:endParaRPr lang="zh-CN" altLang="en-US" sz="900" b="0">
                        <a:solidFill>
                          <a:srgbClr val="000000"/>
                        </a:solidFill>
                        <a:latin typeface="Arial" panose="020B0604020202020204" pitchFamily="34" charset="0"/>
                        <a:ea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p>
                      <a:pPr indent="0" algn="ctr">
                        <a:buNone/>
                      </a:pPr>
                      <a:r>
                        <a:rPr lang="zh-CN" sz="900" b="0">
                          <a:solidFill>
                            <a:srgbClr val="000000"/>
                          </a:solidFill>
                          <a:latin typeface="Arial" panose="020B0604020202020204" pitchFamily="34" charset="0"/>
                          <a:ea typeface="宋体" panose="02010600030101010101" pitchFamily="2" charset="-122"/>
                        </a:rPr>
                        <a:t>补贴资金</a:t>
                      </a:r>
                      <a:endParaRPr lang="zh-CN" altLang="en-US" sz="900" b="0">
                        <a:solidFill>
                          <a:srgbClr val="000000"/>
                        </a:solidFill>
                        <a:latin typeface="Arial" panose="020B0604020202020204" pitchFamily="34" charset="0"/>
                        <a:ea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60706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lgn="ctr">
                        <a:buNone/>
                      </a:pPr>
                      <a:r>
                        <a:rPr lang="zh-CN" sz="900" b="0">
                          <a:solidFill>
                            <a:srgbClr val="000000"/>
                          </a:solidFill>
                          <a:latin typeface="Arial" panose="020B0604020202020204" pitchFamily="34" charset="0"/>
                          <a:ea typeface="仿宋_GB2312" charset="-122"/>
                        </a:rPr>
                        <a:t>所在乡（镇）</a:t>
                      </a:r>
                      <a:endParaRPr lang="zh-CN" altLang="en-US" sz="900" b="0">
                        <a:solidFill>
                          <a:srgbClr val="000000"/>
                        </a:solidFill>
                        <a:latin typeface="Arial" panose="020B0604020202020204" pitchFamily="34" charset="0"/>
                        <a:ea typeface="仿宋_GB231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_GB2312" charset="-122"/>
                        </a:rPr>
                        <a:t>所在村组</a:t>
                      </a:r>
                      <a:endParaRPr lang="zh-CN" altLang="en-US" sz="900" b="0">
                        <a:solidFill>
                          <a:srgbClr val="000000"/>
                        </a:solidFill>
                        <a:latin typeface="Arial" panose="020B0604020202020204" pitchFamily="34" charset="0"/>
                        <a:ea typeface="仿宋_GB231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_GB2312" charset="-122"/>
                        </a:rPr>
                        <a:t>购机者姓名</a:t>
                      </a:r>
                      <a:endParaRPr lang="zh-CN" altLang="en-US" sz="900" b="0">
                        <a:solidFill>
                          <a:srgbClr val="000000"/>
                        </a:solidFill>
                        <a:latin typeface="Arial" panose="020B0604020202020204" pitchFamily="34" charset="0"/>
                        <a:ea typeface="仿宋_GB231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_GB2312" charset="-122"/>
                        </a:rPr>
                        <a:t>机具品目</a:t>
                      </a:r>
                      <a:endParaRPr lang="zh-CN" altLang="en-US" sz="900" b="0">
                        <a:solidFill>
                          <a:srgbClr val="000000"/>
                        </a:solidFill>
                        <a:latin typeface="Arial" panose="020B0604020202020204" pitchFamily="34" charset="0"/>
                        <a:ea typeface="仿宋_GB231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_GB2312" charset="-122"/>
                        </a:rPr>
                        <a:t>生产厂家</a:t>
                      </a:r>
                      <a:endParaRPr lang="zh-CN" altLang="en-US" sz="900" b="0">
                        <a:solidFill>
                          <a:srgbClr val="000000"/>
                        </a:solidFill>
                        <a:latin typeface="Arial" panose="020B0604020202020204" pitchFamily="34" charset="0"/>
                        <a:ea typeface="仿宋_GB231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_GB2312" charset="-122"/>
                        </a:rPr>
                        <a:t>产品名称</a:t>
                      </a:r>
                      <a:endParaRPr lang="zh-CN" altLang="en-US" sz="900" b="0">
                        <a:solidFill>
                          <a:srgbClr val="000000"/>
                        </a:solidFill>
                        <a:latin typeface="Arial" panose="020B0604020202020204" pitchFamily="34" charset="0"/>
                        <a:ea typeface="仿宋_GB231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_GB2312" charset="-122"/>
                        </a:rPr>
                        <a:t>购买机型</a:t>
                      </a:r>
                      <a:endParaRPr lang="zh-CN" altLang="en-US" sz="900" b="0">
                        <a:solidFill>
                          <a:srgbClr val="000000"/>
                        </a:solidFill>
                        <a:latin typeface="Arial" panose="020B0604020202020204" pitchFamily="34" charset="0"/>
                        <a:ea typeface="仿宋_GB231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_GB2312" charset="-122"/>
                        </a:rPr>
                        <a:t>经销商</a:t>
                      </a:r>
                      <a:endParaRPr lang="zh-CN" altLang="en-US" sz="900" b="0">
                        <a:solidFill>
                          <a:srgbClr val="000000"/>
                        </a:solidFill>
                        <a:latin typeface="Arial" panose="020B0604020202020204" pitchFamily="34" charset="0"/>
                        <a:ea typeface="仿宋_GB231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_GB2312" charset="-122"/>
                        </a:rPr>
                        <a:t>购买数量（台）</a:t>
                      </a:r>
                      <a:endParaRPr lang="zh-CN" altLang="en-US" sz="900" b="0">
                        <a:solidFill>
                          <a:srgbClr val="000000"/>
                        </a:solidFill>
                        <a:latin typeface="Arial" panose="020B0604020202020204" pitchFamily="34" charset="0"/>
                        <a:ea typeface="仿宋_GB231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_GB2312" charset="-122"/>
                        </a:rPr>
                        <a:t>单台销售价格（元）</a:t>
                      </a:r>
                      <a:endParaRPr lang="zh-CN" altLang="en-US" sz="900" b="0">
                        <a:solidFill>
                          <a:srgbClr val="000000"/>
                        </a:solidFill>
                        <a:latin typeface="Arial" panose="020B0604020202020204" pitchFamily="34" charset="0"/>
                        <a:ea typeface="仿宋_GB231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_GB2312" charset="-122"/>
                        </a:rPr>
                        <a:t>单台补贴额（元）</a:t>
                      </a:r>
                      <a:endParaRPr lang="zh-CN" altLang="en-US" sz="900" b="0">
                        <a:solidFill>
                          <a:srgbClr val="000000"/>
                        </a:solidFill>
                        <a:latin typeface="Arial" panose="020B0604020202020204" pitchFamily="34" charset="0"/>
                        <a:ea typeface="仿宋_GB231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仿宋_GB2312" charset="-122"/>
                        </a:rPr>
                        <a:t>总补贴额（元）</a:t>
                      </a:r>
                      <a:endParaRPr lang="zh-CN" altLang="en-US" sz="900" b="0">
                        <a:solidFill>
                          <a:srgbClr val="000000"/>
                        </a:solidFill>
                        <a:latin typeface="Arial" panose="020B0604020202020204" pitchFamily="34" charset="0"/>
                        <a:ea typeface="仿宋_GB231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98755">
                <a:tc>
                  <a:txBody>
                    <a:bodyPr/>
                    <a:p>
                      <a:pPr indent="0" algn="ctr">
                        <a:buNone/>
                      </a:pPr>
                      <a:r>
                        <a:rPr lang="en-US" sz="900" b="0">
                          <a:solidFill>
                            <a:srgbClr val="000000"/>
                          </a:solidFill>
                          <a:latin typeface="宋体" panose="02010600030101010101" pitchFamily="2" charset="-122"/>
                        </a:rPr>
                        <a:t>1</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rPr>
                        <a:t>XX</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rPr>
                        <a:t>XX</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rPr>
                        <a:t>XX</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宋体" panose="02010600030101010101" pitchFamily="2" charset="-122"/>
                        </a:rPr>
                        <a:t>微耕机</a:t>
                      </a:r>
                      <a:endParaRPr lang="zh-CN" altLang="en-US" sz="900" b="0">
                        <a:solidFill>
                          <a:srgbClr val="000000"/>
                        </a:solidFill>
                        <a:latin typeface="Arial" panose="020B0604020202020204" pitchFamily="34" charset="0"/>
                        <a:ea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宋体" panose="02010600030101010101" pitchFamily="2" charset="-122"/>
                        </a:rPr>
                        <a:t>四川鹤鸣农业机械有限公司</a:t>
                      </a:r>
                      <a:endParaRPr lang="zh-CN" altLang="en-US" sz="900" b="0">
                        <a:solidFill>
                          <a:srgbClr val="000000"/>
                        </a:solidFill>
                        <a:latin typeface="Arial" panose="020B0604020202020204" pitchFamily="34" charset="0"/>
                        <a:ea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宋体" panose="02010600030101010101" pitchFamily="2" charset="-122"/>
                        </a:rPr>
                        <a:t>微耕机</a:t>
                      </a:r>
                      <a:endParaRPr lang="zh-CN" altLang="en-US" sz="900" b="0">
                        <a:solidFill>
                          <a:srgbClr val="000000"/>
                        </a:solidFill>
                        <a:latin typeface="Arial" panose="020B0604020202020204" pitchFamily="34" charset="0"/>
                        <a:ea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rPr>
                        <a:t>1WG-4.0FQZ</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rPr>
                        <a:t>1</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rPr>
                        <a:t>2000.00</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rPr>
                        <a:t>600.00</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rPr>
                        <a:t>600.00</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98755">
                <a:tc>
                  <a:txBody>
                    <a:bodyPr/>
                    <a:p>
                      <a:pPr indent="0" algn="ctr">
                        <a:buNone/>
                      </a:pPr>
                      <a:r>
                        <a:rPr lang="en-US" sz="900" b="0">
                          <a:solidFill>
                            <a:srgbClr val="000000"/>
                          </a:solidFill>
                          <a:latin typeface="宋体" panose="02010600030101010101" pitchFamily="2" charset="-122"/>
                        </a:rPr>
                        <a:t>2</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rPr>
                        <a:t>XX</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rPr>
                        <a:t>XX</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rPr>
                        <a:t>XX</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宋体" panose="02010600030101010101" pitchFamily="2" charset="-122"/>
                        </a:rPr>
                        <a:t>旋耕机（含履带自走式旋耕机）</a:t>
                      </a:r>
                      <a:endParaRPr lang="zh-CN" altLang="en-US" sz="900" b="0">
                        <a:solidFill>
                          <a:srgbClr val="000000"/>
                        </a:solidFill>
                        <a:latin typeface="Arial" panose="020B0604020202020204" pitchFamily="34" charset="0"/>
                        <a:ea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宋体" panose="02010600030101010101" pitchFamily="2" charset="-122"/>
                        </a:rPr>
                        <a:t>泰州樱田农机制造有限公司</a:t>
                      </a:r>
                      <a:endParaRPr lang="zh-CN" altLang="en-US" sz="900" b="0">
                        <a:solidFill>
                          <a:srgbClr val="000000"/>
                        </a:solidFill>
                        <a:latin typeface="Arial" panose="020B0604020202020204" pitchFamily="34" charset="0"/>
                        <a:ea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宋体" panose="02010600030101010101" pitchFamily="2" charset="-122"/>
                        </a:rPr>
                        <a:t>水田埋茬耕整机</a:t>
                      </a:r>
                      <a:endParaRPr lang="zh-CN" altLang="en-US" sz="900" b="0">
                        <a:solidFill>
                          <a:srgbClr val="000000"/>
                        </a:solidFill>
                        <a:latin typeface="Arial" panose="020B0604020202020204" pitchFamily="34" charset="0"/>
                        <a:ea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rPr>
                        <a:t>1GSZ-280</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rPr>
                        <a:t>1</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rPr>
                        <a:t>9500.00</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rPr>
                        <a:t>2400.00</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rPr>
                        <a:t>2400.00</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98120">
                <a:tc>
                  <a:txBody>
                    <a:bodyPr/>
                    <a:p>
                      <a:pPr indent="0" algn="ctr">
                        <a:buNone/>
                      </a:pPr>
                      <a:r>
                        <a:rPr lang="en-US" sz="900" b="0">
                          <a:solidFill>
                            <a:srgbClr val="000000"/>
                          </a:solidFill>
                          <a:latin typeface="宋体" panose="02010600030101010101" pitchFamily="2" charset="-122"/>
                        </a:rPr>
                        <a:t>3</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rPr>
                        <a:t>XX</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rPr>
                        <a:t>XX</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rPr>
                        <a:t>XX</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宋体" panose="02010600030101010101" pitchFamily="2" charset="-122"/>
                        </a:rPr>
                        <a:t>微耕机</a:t>
                      </a:r>
                      <a:endParaRPr lang="zh-CN" altLang="en-US" sz="900" b="0">
                        <a:solidFill>
                          <a:srgbClr val="000000"/>
                        </a:solidFill>
                        <a:latin typeface="Arial" panose="020B0604020202020204" pitchFamily="34" charset="0"/>
                        <a:ea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宋体" panose="02010600030101010101" pitchFamily="2" charset="-122"/>
                        </a:rPr>
                        <a:t>重庆腾捷机械制造有限公司</a:t>
                      </a:r>
                      <a:endParaRPr lang="zh-CN" altLang="en-US" sz="900" b="0">
                        <a:solidFill>
                          <a:srgbClr val="000000"/>
                        </a:solidFill>
                        <a:latin typeface="Arial" panose="020B0604020202020204" pitchFamily="34" charset="0"/>
                        <a:ea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宋体" panose="02010600030101010101" pitchFamily="2" charset="-122"/>
                        </a:rPr>
                        <a:t>微耕机</a:t>
                      </a:r>
                      <a:endParaRPr lang="zh-CN" altLang="en-US" sz="900" b="0">
                        <a:solidFill>
                          <a:srgbClr val="000000"/>
                        </a:solidFill>
                        <a:latin typeface="Arial" panose="020B0604020202020204" pitchFamily="34" charset="0"/>
                        <a:ea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rPr>
                        <a:t>1WG4.0-100FQ-ZC</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rPr>
                        <a:t>1</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rPr>
                        <a:t>2000.00</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rPr>
                        <a:t>600.00</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rPr>
                        <a:t>600.00</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98755">
                <a:tc>
                  <a:txBody>
                    <a:bodyPr/>
                    <a:p>
                      <a:pPr indent="0" algn="ctr">
                        <a:buNone/>
                      </a:pPr>
                      <a:r>
                        <a:rPr lang="en-US" sz="900" b="0">
                          <a:solidFill>
                            <a:srgbClr val="000000"/>
                          </a:solidFill>
                          <a:latin typeface="宋体" panose="02010600030101010101" pitchFamily="2" charset="-122"/>
                        </a:rPr>
                        <a:t>4</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rPr>
                        <a:t>XX</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rPr>
                        <a:t>XX</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rPr>
                        <a:t>XX</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宋体" panose="02010600030101010101" pitchFamily="2" charset="-122"/>
                        </a:rPr>
                        <a:t>微耕机</a:t>
                      </a:r>
                      <a:endParaRPr lang="zh-CN" altLang="en-US" sz="900" b="0">
                        <a:solidFill>
                          <a:srgbClr val="000000"/>
                        </a:solidFill>
                        <a:latin typeface="Arial" panose="020B0604020202020204" pitchFamily="34" charset="0"/>
                        <a:ea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宋体" panose="02010600030101010101" pitchFamily="2" charset="-122"/>
                        </a:rPr>
                        <a:t>重庆腾捷机械制造有限公司</a:t>
                      </a:r>
                      <a:endParaRPr lang="zh-CN" altLang="en-US" sz="900" b="0">
                        <a:solidFill>
                          <a:srgbClr val="000000"/>
                        </a:solidFill>
                        <a:latin typeface="Arial" panose="020B0604020202020204" pitchFamily="34" charset="0"/>
                        <a:ea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宋体" panose="02010600030101010101" pitchFamily="2" charset="-122"/>
                        </a:rPr>
                        <a:t>微耕机</a:t>
                      </a:r>
                      <a:endParaRPr lang="zh-CN" altLang="en-US" sz="900" b="0">
                        <a:solidFill>
                          <a:srgbClr val="000000"/>
                        </a:solidFill>
                        <a:latin typeface="Arial" panose="020B0604020202020204" pitchFamily="34" charset="0"/>
                        <a:ea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rPr>
                        <a:t>1WG4.0-100FQ-ZC</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rPr>
                        <a:t>1</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rPr>
                        <a:t>2000.00</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rPr>
                        <a:t>600.00</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rPr>
                        <a:t>600.00</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98755">
                <a:tc>
                  <a:txBody>
                    <a:bodyPr/>
                    <a:p>
                      <a:pPr indent="0" algn="ctr">
                        <a:buNone/>
                      </a:pPr>
                      <a:r>
                        <a:rPr lang="en-US" sz="900" b="0">
                          <a:solidFill>
                            <a:srgbClr val="000000"/>
                          </a:solidFill>
                          <a:latin typeface="宋体" panose="02010600030101010101" pitchFamily="2" charset="-122"/>
                        </a:rPr>
                        <a:t>5</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rPr>
                        <a:t>XX</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rPr>
                        <a:t>XX</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rPr>
                        <a:t>XX</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宋体" panose="02010600030101010101" pitchFamily="2" charset="-122"/>
                        </a:rPr>
                        <a:t>微耕机</a:t>
                      </a:r>
                      <a:endParaRPr lang="zh-CN" altLang="en-US" sz="900" b="0">
                        <a:solidFill>
                          <a:srgbClr val="000000"/>
                        </a:solidFill>
                        <a:latin typeface="Arial" panose="020B0604020202020204" pitchFamily="34" charset="0"/>
                        <a:ea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宋体" panose="02010600030101010101" pitchFamily="2" charset="-122"/>
                        </a:rPr>
                        <a:t>重庆腾捷机械制造有限公司</a:t>
                      </a:r>
                      <a:endParaRPr lang="zh-CN" altLang="en-US" sz="900" b="0">
                        <a:solidFill>
                          <a:srgbClr val="000000"/>
                        </a:solidFill>
                        <a:latin typeface="Arial" panose="020B0604020202020204" pitchFamily="34" charset="0"/>
                        <a:ea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宋体" panose="02010600030101010101" pitchFamily="2" charset="-122"/>
                        </a:rPr>
                        <a:t>微耕机</a:t>
                      </a:r>
                      <a:endParaRPr lang="zh-CN" altLang="en-US" sz="900" b="0">
                        <a:solidFill>
                          <a:srgbClr val="000000"/>
                        </a:solidFill>
                        <a:latin typeface="Arial" panose="020B0604020202020204" pitchFamily="34" charset="0"/>
                        <a:ea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rPr>
                        <a:t>1WG4.0-100FQ-ZC</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rPr>
                        <a:t>1</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rPr>
                        <a:t>2000.00</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rPr>
                        <a:t>600.00</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rPr>
                        <a:t>600.00</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98120">
                <a:tc>
                  <a:txBody>
                    <a:bodyPr/>
                    <a:p>
                      <a:pPr indent="0" algn="ctr">
                        <a:buNone/>
                      </a:pPr>
                      <a:r>
                        <a:rPr lang="en-US" sz="900" b="0">
                          <a:solidFill>
                            <a:srgbClr val="000000"/>
                          </a:solidFill>
                          <a:latin typeface="宋体" panose="02010600030101010101" pitchFamily="2" charset="-122"/>
                        </a:rPr>
                        <a:t>6</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rPr>
                        <a:t>XX</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rPr>
                        <a:t>XX</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rPr>
                        <a:t>XX</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宋体" panose="02010600030101010101" pitchFamily="2" charset="-122"/>
                        </a:rPr>
                        <a:t>微耕机</a:t>
                      </a:r>
                      <a:endParaRPr lang="zh-CN" altLang="en-US" sz="900" b="0">
                        <a:solidFill>
                          <a:srgbClr val="000000"/>
                        </a:solidFill>
                        <a:latin typeface="Arial" panose="020B0604020202020204" pitchFamily="34" charset="0"/>
                        <a:ea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宋体" panose="02010600030101010101" pitchFamily="2" charset="-122"/>
                        </a:rPr>
                        <a:t>重庆腾捷机械制造有限公司</a:t>
                      </a:r>
                      <a:endParaRPr lang="zh-CN" altLang="en-US" sz="900" b="0">
                        <a:solidFill>
                          <a:srgbClr val="000000"/>
                        </a:solidFill>
                        <a:latin typeface="Arial" panose="020B0604020202020204" pitchFamily="34" charset="0"/>
                        <a:ea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宋体" panose="02010600030101010101" pitchFamily="2" charset="-122"/>
                        </a:rPr>
                        <a:t>微耕机</a:t>
                      </a:r>
                      <a:endParaRPr lang="zh-CN" altLang="en-US" sz="900" b="0">
                        <a:solidFill>
                          <a:srgbClr val="000000"/>
                        </a:solidFill>
                        <a:latin typeface="Arial" panose="020B0604020202020204" pitchFamily="34" charset="0"/>
                        <a:ea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rPr>
                        <a:t>1WG4.0-100FQ-ZC</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rPr>
                        <a:t>1</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rPr>
                        <a:t>2000.00</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rPr>
                        <a:t>600.00</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rPr>
                        <a:t>600.00</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98120">
                <a:tc>
                  <a:txBody>
                    <a:bodyPr/>
                    <a:p>
                      <a:pPr indent="0" algn="ctr">
                        <a:buNone/>
                      </a:pPr>
                      <a:r>
                        <a:rPr lang="en-US" sz="900" b="0">
                          <a:solidFill>
                            <a:srgbClr val="000000"/>
                          </a:solidFill>
                          <a:latin typeface="宋体" panose="02010600030101010101" pitchFamily="2" charset="-122"/>
                        </a:rPr>
                        <a:t>7</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rPr>
                        <a:t>XX</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rPr>
                        <a:t>XX</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rPr>
                        <a:t>XX</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宋体" panose="02010600030101010101" pitchFamily="2" charset="-122"/>
                        </a:rPr>
                        <a:t>微耕机</a:t>
                      </a:r>
                      <a:endParaRPr lang="zh-CN" altLang="en-US" sz="900" b="0">
                        <a:solidFill>
                          <a:srgbClr val="000000"/>
                        </a:solidFill>
                        <a:latin typeface="Arial" panose="020B0604020202020204" pitchFamily="34" charset="0"/>
                        <a:ea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宋体" panose="02010600030101010101" pitchFamily="2" charset="-122"/>
                        </a:rPr>
                        <a:t>重庆优马犁农机制造有限公司</a:t>
                      </a:r>
                      <a:endParaRPr lang="zh-CN" altLang="en-US" sz="900" b="0">
                        <a:solidFill>
                          <a:srgbClr val="000000"/>
                        </a:solidFill>
                        <a:latin typeface="Arial" panose="020B0604020202020204" pitchFamily="34" charset="0"/>
                        <a:ea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宋体" panose="02010600030101010101" pitchFamily="2" charset="-122"/>
                        </a:rPr>
                        <a:t>微耕机</a:t>
                      </a:r>
                      <a:endParaRPr lang="zh-CN" altLang="en-US" sz="900" b="0">
                        <a:solidFill>
                          <a:srgbClr val="000000"/>
                        </a:solidFill>
                        <a:latin typeface="Arial" panose="020B0604020202020204" pitchFamily="34" charset="0"/>
                        <a:ea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rPr>
                        <a:t>1WG4.0-100FQ-ZC</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rPr>
                        <a:t>1</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rPr>
                        <a:t>2000.00</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rPr>
                        <a:t>600.00</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rPr>
                        <a:t>600.00</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04190">
                <a:tc>
                  <a:txBody>
                    <a:bodyPr/>
                    <a:p>
                      <a:pPr indent="0" algn="ctr">
                        <a:buNone/>
                      </a:pPr>
                      <a:r>
                        <a:rPr lang="en-US" sz="900" b="0">
                          <a:solidFill>
                            <a:srgbClr val="000000"/>
                          </a:solidFill>
                          <a:latin typeface="宋体" panose="02010600030101010101" pitchFamily="2" charset="-122"/>
                        </a:rPr>
                        <a:t>8</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rPr>
                        <a:t>XX</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rPr>
                        <a:t>XX</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rPr>
                        <a:t>XX</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宋体" panose="02010600030101010101" pitchFamily="2" charset="-122"/>
                        </a:rPr>
                        <a:t>微耕机</a:t>
                      </a:r>
                      <a:endParaRPr lang="zh-CN" altLang="en-US" sz="900" b="0">
                        <a:solidFill>
                          <a:srgbClr val="000000"/>
                        </a:solidFill>
                        <a:latin typeface="Arial" panose="020B0604020202020204" pitchFamily="34" charset="0"/>
                        <a:ea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宋体" panose="02010600030101010101" pitchFamily="2" charset="-122"/>
                        </a:rPr>
                        <a:t>重庆优马犁农机制造有限公司</a:t>
                      </a:r>
                      <a:endParaRPr lang="zh-CN" altLang="en-US" sz="900" b="0">
                        <a:solidFill>
                          <a:srgbClr val="000000"/>
                        </a:solidFill>
                        <a:latin typeface="Arial" panose="020B0604020202020204" pitchFamily="34" charset="0"/>
                        <a:ea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宋体" panose="02010600030101010101" pitchFamily="2" charset="-122"/>
                        </a:rPr>
                        <a:t>微耕机</a:t>
                      </a:r>
                      <a:endParaRPr lang="zh-CN" altLang="en-US" sz="900" b="0">
                        <a:solidFill>
                          <a:srgbClr val="000000"/>
                        </a:solidFill>
                        <a:latin typeface="Arial" panose="020B0604020202020204" pitchFamily="34" charset="0"/>
                        <a:ea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rPr>
                        <a:t>1WG4.0-100FQ-ZC</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rPr>
                        <a:t>1</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rPr>
                        <a:t>2200.00</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rPr>
                        <a:t>600.00</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rPr>
                        <a:t>600.00</a:t>
                      </a:r>
                      <a:endParaRPr lang="en-US" altLang="en-US" sz="900" b="0">
                        <a:solidFill>
                          <a:srgbClr val="000000"/>
                        </a:solidFill>
                        <a:latin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8" name="圆角矩形 7"/>
          <p:cNvSpPr/>
          <p:nvPr/>
        </p:nvSpPr>
        <p:spPr>
          <a:xfrm>
            <a:off x="7164070" y="699770"/>
            <a:ext cx="1511935" cy="4032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按照规定对内容进行删减，对分村进行公示的按照各村检索后打印公示到村，公示时间不低于</a:t>
            </a:r>
            <a:r>
              <a:rPr lang="en-US" altLang="zh-CN"/>
              <a:t>5</a:t>
            </a:r>
            <a:r>
              <a:rPr lang="zh-CN" altLang="en-US"/>
              <a:t>个工作日</a:t>
            </a:r>
            <a:endParaRPr lang="zh-CN" altLang="en-US"/>
          </a:p>
        </p:txBody>
      </p:sp>
      <p:sp>
        <p:nvSpPr>
          <p:cNvPr id="9" name="左箭头 8"/>
          <p:cNvSpPr/>
          <p:nvPr/>
        </p:nvSpPr>
        <p:spPr>
          <a:xfrm>
            <a:off x="6576060" y="2032000"/>
            <a:ext cx="575945" cy="108013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圆角矩形 6"/>
          <p:cNvSpPr/>
          <p:nvPr/>
        </p:nvSpPr>
        <p:spPr>
          <a:xfrm>
            <a:off x="220345" y="4510405"/>
            <a:ext cx="6192520" cy="5759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按照公示格式进行公示，公示图片留档备查</a:t>
            </a:r>
            <a:endParaRPr lang="zh-CN"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页脚占位符 3"/>
          <p:cNvSpPr>
            <a:spLocks noGrp="1"/>
          </p:cNvSpPr>
          <p:nvPr>
            <p:ph type="ftr" sz="quarter" idx="11"/>
          </p:nvPr>
        </p:nvSpPr>
        <p:spPr/>
        <p:txBody>
          <a:bodyPr/>
          <a:p>
            <a:r>
              <a:rPr lang="zh-CN" altLang="en-US" smtClean="0"/>
              <a:t>达川区农机推广站</a:t>
            </a:r>
            <a:endParaRPr lang="zh-CN" altLang="en-US"/>
          </a:p>
        </p:txBody>
      </p:sp>
      <p:sp>
        <p:nvSpPr>
          <p:cNvPr id="100" name="文本框 99"/>
          <p:cNvSpPr txBox="1"/>
          <p:nvPr/>
        </p:nvSpPr>
        <p:spPr>
          <a:xfrm>
            <a:off x="531495" y="311785"/>
            <a:ext cx="7762875" cy="1306830"/>
          </a:xfrm>
          <a:prstGeom prst="rect">
            <a:avLst/>
          </a:prstGeom>
          <a:noFill/>
          <a:ln w="9525">
            <a:noFill/>
          </a:ln>
        </p:spPr>
        <p:txBody>
          <a:bodyPr wrap="square">
            <a:spAutoFit/>
          </a:bodyPr>
          <a:p>
            <a:pPr indent="0" algn="ctr"/>
            <a:r>
              <a:rPr lang="zh-CN" sz="1600" b="1">
                <a:ea typeface="微软雅黑" panose="020B0503020204020204" pitchFamily="34" charset="-122"/>
              </a:rPr>
              <a:t>达州市达川区农机购置补贴受益对象公示</a:t>
            </a:r>
            <a:r>
              <a:rPr lang="en-US" sz="1600" b="0">
                <a:latin typeface="Tahoma" panose="020B0604030504040204" pitchFamily="34" charset="0"/>
                <a:ea typeface="微软雅黑" panose="020B0503020204020204" pitchFamily="34" charset="-122"/>
                <a:cs typeface="Times New Roman" panose="02020603050405020304" charset="0"/>
              </a:rPr>
              <a:t>     2019</a:t>
            </a:r>
            <a:r>
              <a:rPr lang="zh-CN" sz="1600" b="0">
                <a:latin typeface="Tahoma" panose="020B0604030504040204" pitchFamily="34" charset="0"/>
                <a:ea typeface="微软雅黑" panose="020B0503020204020204" pitchFamily="34" charset="-122"/>
              </a:rPr>
              <a:t>年  月至  月我乡（镇、街道）</a:t>
            </a:r>
            <a:r>
              <a:rPr lang="en-US" sz="1600" b="0">
                <a:latin typeface="Tahoma" panose="020B0604030504040204" pitchFamily="34" charset="0"/>
                <a:ea typeface="微软雅黑" panose="020B0503020204020204" pitchFamily="34" charset="-122"/>
              </a:rPr>
              <a:t>XX</a:t>
            </a:r>
            <a:r>
              <a:rPr lang="zh-CN" sz="1600" b="0">
                <a:latin typeface="Tahoma" panose="020B0604030504040204" pitchFamily="34" charset="0"/>
                <a:ea typeface="微软雅黑" panose="020B0503020204020204" pitchFamily="34" charset="-122"/>
              </a:rPr>
              <a:t>村享受农机购置补贴购机户（如下），现予公示，</a:t>
            </a:r>
            <a:r>
              <a:rPr lang="zh-CN" sz="1600" b="0">
                <a:ea typeface="微软雅黑" panose="020B0503020204020204" pitchFamily="34" charset="-122"/>
              </a:rPr>
              <a:t>公示期限为</a:t>
            </a:r>
            <a:r>
              <a:rPr lang="en-US" sz="1600" b="0">
                <a:latin typeface="Tahoma" panose="020B0604030504040204" pitchFamily="34" charset="0"/>
                <a:ea typeface="微软雅黑" panose="020B0503020204020204" pitchFamily="34" charset="-122"/>
                <a:cs typeface="Times New Roman" panose="02020603050405020304" charset="0"/>
              </a:rPr>
              <a:t>7</a:t>
            </a:r>
            <a:r>
              <a:rPr lang="zh-CN" sz="1600" b="0">
                <a:ea typeface="微软雅黑" panose="020B0503020204020204" pitchFamily="34" charset="-122"/>
              </a:rPr>
              <a:t>天。如有异议，欢迎广大群众实名举报。举报电话：达州市达川区农机推广站</a:t>
            </a:r>
            <a:r>
              <a:rPr lang="en-US" sz="1600" b="0">
                <a:latin typeface="Tahoma" panose="020B0604030504040204" pitchFamily="34" charset="0"/>
                <a:ea typeface="微软雅黑" panose="020B0503020204020204" pitchFamily="34" charset="-122"/>
              </a:rPr>
              <a:t>0818-</a:t>
            </a:r>
            <a:r>
              <a:rPr lang="en-US" sz="1600" b="0">
                <a:latin typeface="Tahoma" panose="020B0604030504040204" pitchFamily="34" charset="0"/>
                <a:ea typeface="微软雅黑" panose="020B0503020204020204" pitchFamily="34" charset="-122"/>
                <a:cs typeface="Times New Roman" panose="02020603050405020304" charset="0"/>
              </a:rPr>
              <a:t>2655157</a:t>
            </a:r>
            <a:r>
              <a:rPr lang="zh-CN" sz="1600" b="0">
                <a:ea typeface="微软雅黑" panose="020B0503020204020204" pitchFamily="34" charset="-122"/>
              </a:rPr>
              <a:t>，达川区</a:t>
            </a:r>
            <a:r>
              <a:rPr lang="en-US" sz="1600" b="0">
                <a:latin typeface="Tahoma" panose="020B0604030504040204" pitchFamily="34" charset="0"/>
                <a:ea typeface="微软雅黑" panose="020B0503020204020204" pitchFamily="34" charset="-122"/>
                <a:cs typeface="Times New Roman" panose="02020603050405020304" charset="0"/>
              </a:rPr>
              <a:t>××</a:t>
            </a:r>
            <a:r>
              <a:rPr lang="zh-CN" sz="1600" b="0">
                <a:ea typeface="微软雅黑" panose="020B0503020204020204" pitchFamily="34" charset="-122"/>
              </a:rPr>
              <a:t>乡（镇）农业技术推广站</a:t>
            </a:r>
            <a:r>
              <a:rPr lang="en-US" sz="1600" b="0">
                <a:latin typeface="Tahoma" panose="020B0604030504040204" pitchFamily="34" charset="0"/>
                <a:ea typeface="微软雅黑" panose="020B0503020204020204" pitchFamily="34" charset="-122"/>
              </a:rPr>
              <a:t>0818-×××××××.</a:t>
            </a:r>
            <a:r>
              <a:rPr lang="en-US" sz="1500" b="0">
                <a:latin typeface="Tahoma" panose="020B0604030504040204" pitchFamily="34" charset="0"/>
                <a:ea typeface="微软雅黑" panose="020B0503020204020204" pitchFamily="34" charset="-122"/>
                <a:cs typeface="Times New Roman" panose="02020603050405020304" charset="0"/>
              </a:rPr>
              <a:t>2018</a:t>
            </a:r>
            <a:r>
              <a:rPr lang="zh-CN" sz="1500" b="0">
                <a:latin typeface="Tahoma" panose="020B0604030504040204" pitchFamily="34" charset="0"/>
                <a:ea typeface="微软雅黑" panose="020B0503020204020204" pitchFamily="34" charset="-122"/>
              </a:rPr>
              <a:t>年度达川区</a:t>
            </a:r>
            <a:r>
              <a:rPr lang="en-US" sz="1500" b="0">
                <a:latin typeface="Tahoma" panose="020B0604030504040204" pitchFamily="34" charset="0"/>
                <a:ea typeface="微软雅黑" panose="020B0503020204020204" pitchFamily="34" charset="-122"/>
              </a:rPr>
              <a:t>XX</a:t>
            </a:r>
            <a:r>
              <a:rPr lang="zh-CN" sz="1500" b="0">
                <a:latin typeface="Tahoma" panose="020B0604030504040204" pitchFamily="34" charset="0"/>
                <a:ea typeface="微软雅黑" panose="020B0503020204020204" pitchFamily="34" charset="-122"/>
              </a:rPr>
              <a:t>乡（镇、街道）</a:t>
            </a:r>
            <a:r>
              <a:rPr lang="en-US" sz="1500" b="0">
                <a:latin typeface="Tahoma" panose="020B0604030504040204" pitchFamily="34" charset="0"/>
                <a:ea typeface="微软雅黑" panose="020B0503020204020204" pitchFamily="34" charset="-122"/>
              </a:rPr>
              <a:t>XX</a:t>
            </a:r>
            <a:r>
              <a:rPr lang="zh-CN" sz="1500" b="0">
                <a:latin typeface="Tahoma" panose="020B0604030504040204" pitchFamily="34" charset="0"/>
                <a:ea typeface="微软雅黑" panose="020B0503020204020204" pitchFamily="34" charset="-122"/>
              </a:rPr>
              <a:t>村（社区）享受农机购置补贴的购机者信息表</a:t>
            </a:r>
            <a:endParaRPr lang="zh-CN" altLang="en-US"/>
          </a:p>
        </p:txBody>
      </p:sp>
      <p:graphicFrame>
        <p:nvGraphicFramePr>
          <p:cNvPr id="6" name="表格 5"/>
          <p:cNvGraphicFramePr/>
          <p:nvPr/>
        </p:nvGraphicFramePr>
        <p:xfrm>
          <a:off x="457200" y="1617980"/>
          <a:ext cx="8229600" cy="2017395"/>
        </p:xfrm>
        <a:graphic>
          <a:graphicData uri="http://schemas.openxmlformats.org/drawingml/2006/table">
            <a:tbl>
              <a:tblPr firstRow="1" bandRow="1">
                <a:tableStyleId>{5940675A-B579-460E-94D1-54222C63F5DA}</a:tableStyleId>
              </a:tblPr>
              <a:tblGrid>
                <a:gridCol w="249555"/>
                <a:gridCol w="498475"/>
                <a:gridCol w="415290"/>
                <a:gridCol w="498475"/>
                <a:gridCol w="677545"/>
                <a:gridCol w="947420"/>
                <a:gridCol w="947420"/>
                <a:gridCol w="955675"/>
                <a:gridCol w="405130"/>
                <a:gridCol w="556895"/>
                <a:gridCol w="748030"/>
                <a:gridCol w="664210"/>
                <a:gridCol w="665480"/>
              </a:tblGrid>
              <a:tr h="273685">
                <a:tc rowSpan="2">
                  <a:txBody>
                    <a:bodyPr/>
                    <a:p>
                      <a:pPr indent="0">
                        <a:buNone/>
                      </a:pPr>
                      <a:r>
                        <a:rPr lang="en-US" sz="800" b="0">
                          <a:solidFill>
                            <a:srgbClr val="000000"/>
                          </a:solidFill>
                          <a:latin typeface="仿宋_GB2312" charset="0"/>
                          <a:cs typeface="仿宋_GB2312" charset="0"/>
                        </a:rPr>
                        <a:t>序号</a:t>
                      </a:r>
                      <a:endParaRPr lang="en-US" altLang="en-US" sz="800" b="0">
                        <a:solidFill>
                          <a:srgbClr val="000000"/>
                        </a:solidFill>
                        <a:latin typeface="仿宋_GB2312" charset="0"/>
                        <a:ea typeface="仿宋_GB2312" charset="0"/>
                        <a:cs typeface="仿宋_GB2312" charset="0"/>
                      </a:endParaRPr>
                    </a:p>
                  </a:txBody>
                  <a:tcPr marL="68580" marR="68580" marT="0" marB="0" vert="horz"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3">
                  <a:txBody>
                    <a:bodyPr/>
                    <a:p>
                      <a:pPr indent="0" algn="ctr">
                        <a:buNone/>
                      </a:pPr>
                      <a:r>
                        <a:rPr lang="en-US" sz="800" b="0">
                          <a:solidFill>
                            <a:srgbClr val="000000"/>
                          </a:solidFill>
                          <a:latin typeface="宋体" panose="02010600030101010101" pitchFamily="2" charset="-122"/>
                          <a:ea typeface="宋体" panose="02010600030101010101" pitchFamily="2" charset="-122"/>
                          <a:cs typeface="宋体" panose="02010600030101010101" pitchFamily="2" charset="-122"/>
                        </a:rPr>
                        <a:t>购机者</a:t>
                      </a:r>
                      <a:endParaRPr lang="en-US" altLang="en-US" sz="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7">
                  <a:txBody>
                    <a:bodyPr/>
                    <a:p>
                      <a:pPr indent="0" algn="ctr">
                        <a:buNone/>
                      </a:pPr>
                      <a:r>
                        <a:rPr lang="en-US" sz="800" b="0">
                          <a:latin typeface="Times New Roman" panose="02020603050405020304" charset="0"/>
                          <a:cs typeface="Times New Roman" panose="02020603050405020304" charset="0"/>
                        </a:rPr>
                        <a:t>补贴机具</a:t>
                      </a:r>
                      <a:endParaRPr lang="en-US" altLang="en-US" sz="8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indent="0" algn="ctr">
                        <a:buNone/>
                      </a:pPr>
                      <a:r>
                        <a:rPr lang="en-US" sz="800" b="0">
                          <a:latin typeface="Times New Roman" panose="02020603050405020304" charset="0"/>
                          <a:cs typeface="Times New Roman" panose="02020603050405020304" charset="0"/>
                        </a:rPr>
                        <a:t>补贴资金</a:t>
                      </a:r>
                      <a:endParaRPr lang="en-US" altLang="en-US" sz="8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6639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800" b="0">
                          <a:solidFill>
                            <a:srgbClr val="000000"/>
                          </a:solidFill>
                          <a:latin typeface="仿宋_GB2312" charset="0"/>
                          <a:cs typeface="仿宋_GB2312" charset="0"/>
                        </a:rPr>
                        <a:t>所在乡（镇）</a:t>
                      </a:r>
                      <a:endParaRPr lang="en-US" altLang="en-US" sz="800" b="0">
                        <a:solidFill>
                          <a:srgbClr val="000000"/>
                        </a:solidFill>
                        <a:latin typeface="仿宋_GB2312" charset="0"/>
                        <a:ea typeface="仿宋_GB2312" charset="0"/>
                        <a:cs typeface="仿宋_GB2312" charset="0"/>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800" b="0">
                          <a:solidFill>
                            <a:srgbClr val="000000"/>
                          </a:solidFill>
                          <a:latin typeface="仿宋_GB2312" charset="0"/>
                          <a:cs typeface="仿宋_GB2312" charset="0"/>
                        </a:rPr>
                        <a:t>所在村组</a:t>
                      </a:r>
                      <a:endParaRPr lang="en-US" altLang="en-US" sz="800" b="0">
                        <a:solidFill>
                          <a:srgbClr val="000000"/>
                        </a:solidFill>
                        <a:latin typeface="仿宋_GB2312" charset="0"/>
                        <a:ea typeface="仿宋_GB2312" charset="0"/>
                        <a:cs typeface="仿宋_GB2312" charset="0"/>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800" b="0">
                          <a:solidFill>
                            <a:srgbClr val="000000"/>
                          </a:solidFill>
                          <a:latin typeface="仿宋_GB2312" charset="0"/>
                          <a:cs typeface="仿宋_GB2312" charset="0"/>
                        </a:rPr>
                        <a:t>购机者姓名</a:t>
                      </a:r>
                      <a:endParaRPr lang="en-US" altLang="en-US" sz="800" b="0">
                        <a:solidFill>
                          <a:srgbClr val="000000"/>
                        </a:solidFill>
                        <a:latin typeface="仿宋_GB2312" charset="0"/>
                        <a:ea typeface="仿宋_GB2312" charset="0"/>
                        <a:cs typeface="仿宋_GB2312" charset="0"/>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800" b="0">
                          <a:solidFill>
                            <a:srgbClr val="000000"/>
                          </a:solidFill>
                          <a:latin typeface="仿宋_GB2312" charset="0"/>
                          <a:cs typeface="仿宋_GB2312" charset="0"/>
                        </a:rPr>
                        <a:t>机具品目</a:t>
                      </a:r>
                      <a:endParaRPr lang="en-US" altLang="en-US" sz="800" b="0">
                        <a:solidFill>
                          <a:srgbClr val="000000"/>
                        </a:solidFill>
                        <a:latin typeface="仿宋_GB2312" charset="0"/>
                        <a:ea typeface="仿宋_GB2312" charset="0"/>
                        <a:cs typeface="仿宋_GB2312" charset="0"/>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800" b="0">
                          <a:solidFill>
                            <a:srgbClr val="000000"/>
                          </a:solidFill>
                          <a:latin typeface="仿宋_GB2312" charset="0"/>
                          <a:cs typeface="仿宋_GB2312" charset="0"/>
                        </a:rPr>
                        <a:t>生产厂家</a:t>
                      </a:r>
                      <a:endParaRPr lang="en-US" altLang="en-US" sz="800" b="0">
                        <a:solidFill>
                          <a:srgbClr val="000000"/>
                        </a:solidFill>
                        <a:latin typeface="仿宋_GB2312" charset="0"/>
                        <a:ea typeface="仿宋_GB2312" charset="0"/>
                        <a:cs typeface="仿宋_GB2312" charset="0"/>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800" b="0">
                          <a:solidFill>
                            <a:srgbClr val="000000"/>
                          </a:solidFill>
                          <a:latin typeface="仿宋_GB2312" charset="0"/>
                          <a:cs typeface="仿宋_GB2312" charset="0"/>
                        </a:rPr>
                        <a:t>产品名称</a:t>
                      </a:r>
                      <a:endParaRPr lang="en-US" altLang="en-US" sz="800" b="0">
                        <a:solidFill>
                          <a:srgbClr val="000000"/>
                        </a:solidFill>
                        <a:latin typeface="仿宋_GB2312" charset="0"/>
                        <a:ea typeface="仿宋_GB2312" charset="0"/>
                        <a:cs typeface="仿宋_GB2312" charset="0"/>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800" b="0">
                          <a:solidFill>
                            <a:srgbClr val="000000"/>
                          </a:solidFill>
                          <a:latin typeface="仿宋_GB2312" charset="0"/>
                          <a:cs typeface="仿宋_GB2312" charset="0"/>
                        </a:rPr>
                        <a:t>购买机型</a:t>
                      </a:r>
                      <a:endParaRPr lang="en-US" altLang="en-US" sz="800" b="0">
                        <a:solidFill>
                          <a:srgbClr val="000000"/>
                        </a:solidFill>
                        <a:latin typeface="仿宋_GB2312" charset="0"/>
                        <a:ea typeface="仿宋_GB2312" charset="0"/>
                        <a:cs typeface="仿宋_GB2312" charset="0"/>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800" b="0">
                          <a:solidFill>
                            <a:srgbClr val="000000"/>
                          </a:solidFill>
                          <a:latin typeface="仿宋_GB2312" charset="0"/>
                          <a:cs typeface="仿宋_GB2312" charset="0"/>
                        </a:rPr>
                        <a:t>经销商</a:t>
                      </a:r>
                      <a:endParaRPr lang="en-US" altLang="en-US" sz="800" b="0">
                        <a:solidFill>
                          <a:srgbClr val="000000"/>
                        </a:solidFill>
                        <a:latin typeface="仿宋_GB2312" charset="0"/>
                        <a:ea typeface="仿宋_GB2312" charset="0"/>
                        <a:cs typeface="仿宋_GB2312" charset="0"/>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800" b="0">
                          <a:solidFill>
                            <a:srgbClr val="000000"/>
                          </a:solidFill>
                          <a:latin typeface="仿宋_GB2312" charset="0"/>
                          <a:cs typeface="仿宋_GB2312" charset="0"/>
                        </a:rPr>
                        <a:t>购买数量（台）</a:t>
                      </a:r>
                      <a:endParaRPr lang="en-US" altLang="en-US" sz="800" b="0">
                        <a:solidFill>
                          <a:srgbClr val="000000"/>
                        </a:solidFill>
                        <a:latin typeface="仿宋_GB2312" charset="0"/>
                        <a:ea typeface="仿宋_GB2312" charset="0"/>
                        <a:cs typeface="仿宋_GB2312" charset="0"/>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800" b="0">
                          <a:solidFill>
                            <a:srgbClr val="000000"/>
                          </a:solidFill>
                          <a:latin typeface="仿宋_GB2312" charset="0"/>
                          <a:cs typeface="仿宋_GB2312" charset="0"/>
                        </a:rPr>
                        <a:t>单台销售价格（元）</a:t>
                      </a:r>
                      <a:endParaRPr lang="en-US" altLang="en-US" sz="800" b="0">
                        <a:solidFill>
                          <a:srgbClr val="000000"/>
                        </a:solidFill>
                        <a:latin typeface="仿宋_GB2312" charset="0"/>
                        <a:ea typeface="仿宋_GB2312" charset="0"/>
                        <a:cs typeface="仿宋_GB2312" charset="0"/>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800" b="0">
                          <a:solidFill>
                            <a:srgbClr val="000000"/>
                          </a:solidFill>
                          <a:latin typeface="仿宋_GB2312" charset="0"/>
                          <a:cs typeface="仿宋_GB2312" charset="0"/>
                        </a:rPr>
                        <a:t>单台补贴额（元）</a:t>
                      </a:r>
                      <a:endParaRPr lang="en-US" altLang="en-US" sz="800" b="0">
                        <a:solidFill>
                          <a:srgbClr val="000000"/>
                        </a:solidFill>
                        <a:latin typeface="仿宋_GB2312" charset="0"/>
                        <a:ea typeface="仿宋_GB2312" charset="0"/>
                        <a:cs typeface="仿宋_GB2312" charset="0"/>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800" b="0">
                          <a:solidFill>
                            <a:srgbClr val="000000"/>
                          </a:solidFill>
                          <a:latin typeface="仿宋_GB2312" charset="0"/>
                          <a:cs typeface="仿宋_GB2312" charset="0"/>
                        </a:rPr>
                        <a:t>总补贴额（元）</a:t>
                      </a:r>
                      <a:endParaRPr lang="en-US" altLang="en-US" sz="800" b="0">
                        <a:solidFill>
                          <a:srgbClr val="000000"/>
                        </a:solidFill>
                        <a:latin typeface="仿宋_GB2312" charset="0"/>
                        <a:ea typeface="仿宋_GB2312" charset="0"/>
                        <a:cs typeface="仿宋_GB2312" charset="0"/>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62255">
                <a:tc>
                  <a:txBody>
                    <a:bodyPr/>
                    <a:p>
                      <a:pPr indent="0" algn="ctr">
                        <a:buNone/>
                      </a:pPr>
                      <a:r>
                        <a:rPr lang="en-US" sz="6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en-US" altLang="en-US" sz="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600" b="0">
                          <a:solidFill>
                            <a:srgbClr val="000000"/>
                          </a:solidFill>
                          <a:latin typeface="宋体" panose="02010600030101010101" pitchFamily="2" charset="-122"/>
                          <a:ea typeface="宋体" panose="02010600030101010101" pitchFamily="2" charset="-122"/>
                          <a:cs typeface="宋体" panose="02010600030101010101" pitchFamily="2" charset="-122"/>
                        </a:rPr>
                        <a:t>XX</a:t>
                      </a:r>
                      <a:endParaRPr lang="en-US" altLang="en-US" sz="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600" b="0">
                          <a:solidFill>
                            <a:srgbClr val="000000"/>
                          </a:solidFill>
                          <a:latin typeface="宋体" panose="02010600030101010101" pitchFamily="2" charset="-122"/>
                          <a:ea typeface="宋体" panose="02010600030101010101" pitchFamily="2" charset="-122"/>
                          <a:cs typeface="宋体" panose="02010600030101010101" pitchFamily="2" charset="-122"/>
                        </a:rPr>
                        <a:t>XX</a:t>
                      </a:r>
                      <a:endParaRPr lang="en-US" altLang="en-US" sz="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600" b="0">
                          <a:solidFill>
                            <a:srgbClr val="000000"/>
                          </a:solidFill>
                          <a:latin typeface="宋体" panose="02010600030101010101" pitchFamily="2" charset="-122"/>
                          <a:ea typeface="宋体" panose="02010600030101010101" pitchFamily="2" charset="-122"/>
                          <a:cs typeface="宋体" panose="02010600030101010101" pitchFamily="2" charset="-122"/>
                        </a:rPr>
                        <a:t>XX</a:t>
                      </a:r>
                      <a:endParaRPr lang="en-US" altLang="en-US" sz="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600" b="0">
                          <a:solidFill>
                            <a:srgbClr val="000000"/>
                          </a:solidFill>
                          <a:latin typeface="宋体" panose="02010600030101010101" pitchFamily="2" charset="-122"/>
                          <a:ea typeface="宋体" panose="02010600030101010101" pitchFamily="2" charset="-122"/>
                          <a:cs typeface="宋体" panose="02010600030101010101" pitchFamily="2" charset="-122"/>
                        </a:rPr>
                        <a:t>微耕机</a:t>
                      </a:r>
                      <a:endParaRPr lang="en-US" altLang="en-US" sz="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600" b="0">
                          <a:solidFill>
                            <a:srgbClr val="000000"/>
                          </a:solidFill>
                          <a:latin typeface="宋体" panose="02010600030101010101" pitchFamily="2" charset="-122"/>
                          <a:ea typeface="宋体" panose="02010600030101010101" pitchFamily="2" charset="-122"/>
                          <a:cs typeface="宋体" panose="02010600030101010101" pitchFamily="2" charset="-122"/>
                        </a:rPr>
                        <a:t>四川鹤鸣农业机械有限公司</a:t>
                      </a:r>
                      <a:endParaRPr lang="en-US" altLang="en-US" sz="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600" b="0">
                          <a:solidFill>
                            <a:srgbClr val="000000"/>
                          </a:solidFill>
                          <a:latin typeface="宋体" panose="02010600030101010101" pitchFamily="2" charset="-122"/>
                          <a:ea typeface="宋体" panose="02010600030101010101" pitchFamily="2" charset="-122"/>
                          <a:cs typeface="宋体" panose="02010600030101010101" pitchFamily="2" charset="-122"/>
                        </a:rPr>
                        <a:t>微耕机</a:t>
                      </a:r>
                      <a:endParaRPr lang="en-US" altLang="en-US" sz="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600" b="0">
                          <a:solidFill>
                            <a:srgbClr val="000000"/>
                          </a:solidFill>
                          <a:latin typeface="宋体" panose="02010600030101010101" pitchFamily="2" charset="-122"/>
                          <a:ea typeface="宋体" panose="02010600030101010101" pitchFamily="2" charset="-122"/>
                          <a:cs typeface="宋体" panose="02010600030101010101" pitchFamily="2" charset="-122"/>
                        </a:rPr>
                        <a:t>1WG-4.0FQZ</a:t>
                      </a:r>
                      <a:endParaRPr lang="en-US" altLang="en-US" sz="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6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6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en-US" altLang="en-US" sz="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600" b="0">
                          <a:solidFill>
                            <a:srgbClr val="000000"/>
                          </a:solidFill>
                          <a:latin typeface="宋体" panose="02010600030101010101" pitchFamily="2" charset="-122"/>
                          <a:ea typeface="宋体" panose="02010600030101010101" pitchFamily="2" charset="-122"/>
                          <a:cs typeface="宋体" panose="02010600030101010101" pitchFamily="2" charset="-122"/>
                        </a:rPr>
                        <a:t>2000.00</a:t>
                      </a:r>
                      <a:endParaRPr lang="en-US" altLang="en-US" sz="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600" b="0">
                          <a:solidFill>
                            <a:srgbClr val="000000"/>
                          </a:solidFill>
                          <a:latin typeface="宋体" panose="02010600030101010101" pitchFamily="2" charset="-122"/>
                          <a:ea typeface="宋体" panose="02010600030101010101" pitchFamily="2" charset="-122"/>
                          <a:cs typeface="宋体" panose="02010600030101010101" pitchFamily="2" charset="-122"/>
                        </a:rPr>
                        <a:t>600.00</a:t>
                      </a:r>
                      <a:endParaRPr lang="en-US" altLang="en-US" sz="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600" b="0">
                          <a:solidFill>
                            <a:srgbClr val="000000"/>
                          </a:solidFill>
                          <a:latin typeface="宋体" panose="02010600030101010101" pitchFamily="2" charset="-122"/>
                          <a:ea typeface="宋体" panose="02010600030101010101" pitchFamily="2" charset="-122"/>
                          <a:cs typeface="宋体" panose="02010600030101010101" pitchFamily="2" charset="-122"/>
                        </a:rPr>
                        <a:t>600.00</a:t>
                      </a:r>
                      <a:endParaRPr lang="en-US" altLang="en-US" sz="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9565">
                <a:tc>
                  <a:txBody>
                    <a:bodyPr/>
                    <a:p>
                      <a:pPr indent="0" algn="ctr">
                        <a:buNone/>
                      </a:pPr>
                      <a:r>
                        <a:rPr lang="en-US" sz="600" b="0">
                          <a:solidFill>
                            <a:srgbClr val="000000"/>
                          </a:solidFill>
                          <a:latin typeface="宋体" panose="02010600030101010101" pitchFamily="2" charset="-122"/>
                          <a:ea typeface="宋体" panose="02010600030101010101" pitchFamily="2" charset="-122"/>
                          <a:cs typeface="宋体" panose="02010600030101010101" pitchFamily="2" charset="-122"/>
                        </a:rPr>
                        <a:t>2</a:t>
                      </a:r>
                      <a:endParaRPr lang="en-US" altLang="en-US" sz="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600" b="0">
                          <a:solidFill>
                            <a:srgbClr val="000000"/>
                          </a:solidFill>
                          <a:latin typeface="宋体" panose="02010600030101010101" pitchFamily="2" charset="-122"/>
                          <a:ea typeface="宋体" panose="02010600030101010101" pitchFamily="2" charset="-122"/>
                          <a:cs typeface="宋体" panose="02010600030101010101" pitchFamily="2" charset="-122"/>
                        </a:rPr>
                        <a:t>XX</a:t>
                      </a:r>
                      <a:endParaRPr lang="en-US" altLang="en-US" sz="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600" b="0">
                          <a:solidFill>
                            <a:srgbClr val="000000"/>
                          </a:solidFill>
                          <a:latin typeface="宋体" panose="02010600030101010101" pitchFamily="2" charset="-122"/>
                          <a:ea typeface="宋体" panose="02010600030101010101" pitchFamily="2" charset="-122"/>
                          <a:cs typeface="宋体" panose="02010600030101010101" pitchFamily="2" charset="-122"/>
                        </a:rPr>
                        <a:t>XX</a:t>
                      </a:r>
                      <a:endParaRPr lang="en-US" altLang="en-US" sz="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600" b="0">
                          <a:solidFill>
                            <a:srgbClr val="000000"/>
                          </a:solidFill>
                          <a:latin typeface="宋体" panose="02010600030101010101" pitchFamily="2" charset="-122"/>
                          <a:ea typeface="宋体" panose="02010600030101010101" pitchFamily="2" charset="-122"/>
                          <a:cs typeface="宋体" panose="02010600030101010101" pitchFamily="2" charset="-122"/>
                        </a:rPr>
                        <a:t>XX</a:t>
                      </a:r>
                      <a:endParaRPr lang="en-US" altLang="en-US" sz="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600" b="0">
                          <a:solidFill>
                            <a:srgbClr val="000000"/>
                          </a:solidFill>
                          <a:latin typeface="宋体" panose="02010600030101010101" pitchFamily="2" charset="-122"/>
                          <a:ea typeface="宋体" panose="02010600030101010101" pitchFamily="2" charset="-122"/>
                          <a:cs typeface="宋体" panose="02010600030101010101" pitchFamily="2" charset="-122"/>
                        </a:rPr>
                        <a:t>旋耕机（含履带自走式旋耕机）</a:t>
                      </a:r>
                      <a:endParaRPr lang="en-US" altLang="en-US" sz="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600" b="0">
                          <a:solidFill>
                            <a:srgbClr val="000000"/>
                          </a:solidFill>
                          <a:latin typeface="宋体" panose="02010600030101010101" pitchFamily="2" charset="-122"/>
                          <a:ea typeface="宋体" panose="02010600030101010101" pitchFamily="2" charset="-122"/>
                          <a:cs typeface="宋体" panose="02010600030101010101" pitchFamily="2" charset="-122"/>
                        </a:rPr>
                        <a:t>泰州樱田农机制造有限公司</a:t>
                      </a:r>
                      <a:endParaRPr lang="en-US" altLang="en-US" sz="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600" b="0">
                          <a:solidFill>
                            <a:srgbClr val="000000"/>
                          </a:solidFill>
                          <a:latin typeface="宋体" panose="02010600030101010101" pitchFamily="2" charset="-122"/>
                          <a:ea typeface="宋体" panose="02010600030101010101" pitchFamily="2" charset="-122"/>
                          <a:cs typeface="宋体" panose="02010600030101010101" pitchFamily="2" charset="-122"/>
                        </a:rPr>
                        <a:t>水田埋茬耕整机</a:t>
                      </a:r>
                      <a:endParaRPr lang="en-US" altLang="en-US" sz="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600" b="0">
                          <a:solidFill>
                            <a:srgbClr val="000000"/>
                          </a:solidFill>
                          <a:latin typeface="宋体" panose="02010600030101010101" pitchFamily="2" charset="-122"/>
                          <a:ea typeface="宋体" panose="02010600030101010101" pitchFamily="2" charset="-122"/>
                          <a:cs typeface="宋体" panose="02010600030101010101" pitchFamily="2" charset="-122"/>
                        </a:rPr>
                        <a:t>1GSZ-280</a:t>
                      </a:r>
                      <a:endParaRPr lang="en-US" altLang="en-US" sz="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6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6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en-US" altLang="en-US" sz="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600" b="0">
                          <a:solidFill>
                            <a:srgbClr val="000000"/>
                          </a:solidFill>
                          <a:latin typeface="宋体" panose="02010600030101010101" pitchFamily="2" charset="-122"/>
                          <a:ea typeface="宋体" panose="02010600030101010101" pitchFamily="2" charset="-122"/>
                          <a:cs typeface="宋体" panose="02010600030101010101" pitchFamily="2" charset="-122"/>
                        </a:rPr>
                        <a:t>9500.00</a:t>
                      </a:r>
                      <a:endParaRPr lang="en-US" altLang="en-US" sz="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600" b="0">
                          <a:solidFill>
                            <a:srgbClr val="000000"/>
                          </a:solidFill>
                          <a:latin typeface="宋体" panose="02010600030101010101" pitchFamily="2" charset="-122"/>
                          <a:ea typeface="宋体" panose="02010600030101010101" pitchFamily="2" charset="-122"/>
                          <a:cs typeface="宋体" panose="02010600030101010101" pitchFamily="2" charset="-122"/>
                        </a:rPr>
                        <a:t>2400.00</a:t>
                      </a:r>
                      <a:endParaRPr lang="en-US" altLang="en-US" sz="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600" b="0">
                          <a:solidFill>
                            <a:srgbClr val="000000"/>
                          </a:solidFill>
                          <a:latin typeface="宋体" panose="02010600030101010101" pitchFamily="2" charset="-122"/>
                          <a:ea typeface="宋体" panose="02010600030101010101" pitchFamily="2" charset="-122"/>
                          <a:cs typeface="宋体" panose="02010600030101010101" pitchFamily="2" charset="-122"/>
                        </a:rPr>
                        <a:t>2400.00</a:t>
                      </a:r>
                      <a:endParaRPr lang="en-US" altLang="en-US" sz="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61620">
                <a:tc>
                  <a:txBody>
                    <a:bodyPr/>
                    <a:p>
                      <a:pPr indent="0" algn="ctr">
                        <a:buNone/>
                      </a:pPr>
                      <a:r>
                        <a:rPr lang="en-US" sz="600" b="0">
                          <a:solidFill>
                            <a:srgbClr val="000000"/>
                          </a:solidFill>
                          <a:latin typeface="宋体" panose="02010600030101010101" pitchFamily="2" charset="-122"/>
                          <a:ea typeface="宋体" panose="02010600030101010101" pitchFamily="2" charset="-122"/>
                          <a:cs typeface="宋体" panose="02010600030101010101" pitchFamily="2" charset="-122"/>
                        </a:rPr>
                        <a:t>3</a:t>
                      </a:r>
                      <a:endParaRPr lang="en-US" altLang="en-US" sz="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600" b="0">
                          <a:solidFill>
                            <a:srgbClr val="000000"/>
                          </a:solidFill>
                          <a:latin typeface="宋体" panose="02010600030101010101" pitchFamily="2" charset="-122"/>
                          <a:ea typeface="宋体" panose="02010600030101010101" pitchFamily="2" charset="-122"/>
                          <a:cs typeface="宋体" panose="02010600030101010101" pitchFamily="2" charset="-122"/>
                        </a:rPr>
                        <a:t>XX</a:t>
                      </a:r>
                      <a:endParaRPr lang="en-US" altLang="en-US" sz="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600" b="0">
                          <a:solidFill>
                            <a:srgbClr val="000000"/>
                          </a:solidFill>
                          <a:latin typeface="宋体" panose="02010600030101010101" pitchFamily="2" charset="-122"/>
                          <a:ea typeface="宋体" panose="02010600030101010101" pitchFamily="2" charset="-122"/>
                          <a:cs typeface="宋体" panose="02010600030101010101" pitchFamily="2" charset="-122"/>
                        </a:rPr>
                        <a:t>XX</a:t>
                      </a:r>
                      <a:endParaRPr lang="en-US" altLang="en-US" sz="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600" b="0">
                          <a:solidFill>
                            <a:srgbClr val="000000"/>
                          </a:solidFill>
                          <a:latin typeface="宋体" panose="02010600030101010101" pitchFamily="2" charset="-122"/>
                          <a:ea typeface="宋体" panose="02010600030101010101" pitchFamily="2" charset="-122"/>
                          <a:cs typeface="宋体" panose="02010600030101010101" pitchFamily="2" charset="-122"/>
                        </a:rPr>
                        <a:t>XX</a:t>
                      </a:r>
                      <a:endParaRPr lang="en-US" altLang="en-US" sz="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600" b="0">
                          <a:solidFill>
                            <a:srgbClr val="000000"/>
                          </a:solidFill>
                          <a:latin typeface="宋体" panose="02010600030101010101" pitchFamily="2" charset="-122"/>
                          <a:ea typeface="宋体" panose="02010600030101010101" pitchFamily="2" charset="-122"/>
                          <a:cs typeface="宋体" panose="02010600030101010101" pitchFamily="2" charset="-122"/>
                        </a:rPr>
                        <a:t>微耕机</a:t>
                      </a:r>
                      <a:endParaRPr lang="en-US" altLang="en-US" sz="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600" b="0">
                          <a:solidFill>
                            <a:srgbClr val="000000"/>
                          </a:solidFill>
                          <a:latin typeface="宋体" panose="02010600030101010101" pitchFamily="2" charset="-122"/>
                          <a:ea typeface="宋体" panose="02010600030101010101" pitchFamily="2" charset="-122"/>
                          <a:cs typeface="宋体" panose="02010600030101010101" pitchFamily="2" charset="-122"/>
                        </a:rPr>
                        <a:t>重庆腾捷机械制造有限公司</a:t>
                      </a:r>
                      <a:endParaRPr lang="en-US" altLang="en-US" sz="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600" b="0">
                          <a:solidFill>
                            <a:srgbClr val="000000"/>
                          </a:solidFill>
                          <a:latin typeface="宋体" panose="02010600030101010101" pitchFamily="2" charset="-122"/>
                          <a:ea typeface="宋体" panose="02010600030101010101" pitchFamily="2" charset="-122"/>
                          <a:cs typeface="宋体" panose="02010600030101010101" pitchFamily="2" charset="-122"/>
                        </a:rPr>
                        <a:t>微耕机</a:t>
                      </a:r>
                      <a:endParaRPr lang="en-US" altLang="en-US" sz="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600" b="0">
                          <a:solidFill>
                            <a:srgbClr val="000000"/>
                          </a:solidFill>
                          <a:latin typeface="宋体" panose="02010600030101010101" pitchFamily="2" charset="-122"/>
                          <a:ea typeface="宋体" panose="02010600030101010101" pitchFamily="2" charset="-122"/>
                          <a:cs typeface="宋体" panose="02010600030101010101" pitchFamily="2" charset="-122"/>
                        </a:rPr>
                        <a:t>1WG4.0-100FQ-ZC</a:t>
                      </a:r>
                      <a:endParaRPr lang="en-US" altLang="en-US" sz="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6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6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en-US" altLang="en-US" sz="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600" b="0">
                          <a:solidFill>
                            <a:srgbClr val="000000"/>
                          </a:solidFill>
                          <a:latin typeface="宋体" panose="02010600030101010101" pitchFamily="2" charset="-122"/>
                          <a:ea typeface="宋体" panose="02010600030101010101" pitchFamily="2" charset="-122"/>
                          <a:cs typeface="宋体" panose="02010600030101010101" pitchFamily="2" charset="-122"/>
                        </a:rPr>
                        <a:t>2000.00</a:t>
                      </a:r>
                      <a:endParaRPr lang="en-US" altLang="en-US" sz="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600" b="0">
                          <a:solidFill>
                            <a:srgbClr val="000000"/>
                          </a:solidFill>
                          <a:latin typeface="宋体" panose="02010600030101010101" pitchFamily="2" charset="-122"/>
                          <a:ea typeface="宋体" panose="02010600030101010101" pitchFamily="2" charset="-122"/>
                          <a:cs typeface="宋体" panose="02010600030101010101" pitchFamily="2" charset="-122"/>
                        </a:rPr>
                        <a:t>600.00</a:t>
                      </a:r>
                      <a:endParaRPr lang="en-US" altLang="en-US" sz="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600" b="0">
                          <a:solidFill>
                            <a:srgbClr val="000000"/>
                          </a:solidFill>
                          <a:latin typeface="宋体" panose="02010600030101010101" pitchFamily="2" charset="-122"/>
                          <a:ea typeface="宋体" panose="02010600030101010101" pitchFamily="2" charset="-122"/>
                          <a:cs typeface="宋体" panose="02010600030101010101" pitchFamily="2" charset="-122"/>
                        </a:rPr>
                        <a:t>600.00</a:t>
                      </a:r>
                      <a:endParaRPr lang="en-US" altLang="en-US" sz="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61620">
                <a:tc>
                  <a:txBody>
                    <a:bodyPr/>
                    <a:p>
                      <a:pPr indent="0" algn="ctr">
                        <a:buNone/>
                      </a:pPr>
                      <a:r>
                        <a:rPr lang="en-US" sz="600" b="0">
                          <a:solidFill>
                            <a:srgbClr val="000000"/>
                          </a:solidFill>
                          <a:latin typeface="宋体" panose="02010600030101010101" pitchFamily="2" charset="-122"/>
                          <a:ea typeface="宋体" panose="02010600030101010101" pitchFamily="2" charset="-122"/>
                          <a:cs typeface="宋体" panose="02010600030101010101" pitchFamily="2" charset="-122"/>
                        </a:rPr>
                        <a:t>4</a:t>
                      </a:r>
                      <a:endParaRPr lang="en-US" altLang="en-US" sz="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600" b="0">
                          <a:solidFill>
                            <a:srgbClr val="000000"/>
                          </a:solidFill>
                          <a:latin typeface="宋体" panose="02010600030101010101" pitchFamily="2" charset="-122"/>
                          <a:ea typeface="宋体" panose="02010600030101010101" pitchFamily="2" charset="-122"/>
                          <a:cs typeface="宋体" panose="02010600030101010101" pitchFamily="2" charset="-122"/>
                        </a:rPr>
                        <a:t>XX</a:t>
                      </a:r>
                      <a:endParaRPr lang="en-US" altLang="en-US" sz="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600" b="0">
                          <a:solidFill>
                            <a:srgbClr val="000000"/>
                          </a:solidFill>
                          <a:latin typeface="宋体" panose="02010600030101010101" pitchFamily="2" charset="-122"/>
                          <a:ea typeface="宋体" panose="02010600030101010101" pitchFamily="2" charset="-122"/>
                          <a:cs typeface="宋体" panose="02010600030101010101" pitchFamily="2" charset="-122"/>
                        </a:rPr>
                        <a:t>XX</a:t>
                      </a:r>
                      <a:endParaRPr lang="en-US" altLang="en-US" sz="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600" b="0">
                          <a:solidFill>
                            <a:srgbClr val="000000"/>
                          </a:solidFill>
                          <a:latin typeface="宋体" panose="02010600030101010101" pitchFamily="2" charset="-122"/>
                          <a:ea typeface="宋体" panose="02010600030101010101" pitchFamily="2" charset="-122"/>
                          <a:cs typeface="宋体" panose="02010600030101010101" pitchFamily="2" charset="-122"/>
                        </a:rPr>
                        <a:t>XX</a:t>
                      </a:r>
                      <a:endParaRPr lang="en-US" altLang="en-US" sz="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600" b="0">
                          <a:solidFill>
                            <a:srgbClr val="000000"/>
                          </a:solidFill>
                          <a:latin typeface="宋体" panose="02010600030101010101" pitchFamily="2" charset="-122"/>
                          <a:ea typeface="宋体" panose="02010600030101010101" pitchFamily="2" charset="-122"/>
                          <a:cs typeface="宋体" panose="02010600030101010101" pitchFamily="2" charset="-122"/>
                        </a:rPr>
                        <a:t>微耕机</a:t>
                      </a:r>
                      <a:endParaRPr lang="en-US" altLang="en-US" sz="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600" b="0">
                          <a:solidFill>
                            <a:srgbClr val="000000"/>
                          </a:solidFill>
                          <a:latin typeface="宋体" panose="02010600030101010101" pitchFamily="2" charset="-122"/>
                          <a:ea typeface="宋体" panose="02010600030101010101" pitchFamily="2" charset="-122"/>
                          <a:cs typeface="宋体" panose="02010600030101010101" pitchFamily="2" charset="-122"/>
                        </a:rPr>
                        <a:t>重庆腾捷机械制造有限公司</a:t>
                      </a:r>
                      <a:endParaRPr lang="en-US" altLang="en-US" sz="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600" b="0">
                          <a:solidFill>
                            <a:srgbClr val="000000"/>
                          </a:solidFill>
                          <a:latin typeface="宋体" panose="02010600030101010101" pitchFamily="2" charset="-122"/>
                          <a:ea typeface="宋体" panose="02010600030101010101" pitchFamily="2" charset="-122"/>
                          <a:cs typeface="宋体" panose="02010600030101010101" pitchFamily="2" charset="-122"/>
                        </a:rPr>
                        <a:t>微耕机</a:t>
                      </a:r>
                      <a:endParaRPr lang="en-US" altLang="en-US" sz="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600" b="0">
                          <a:solidFill>
                            <a:srgbClr val="000000"/>
                          </a:solidFill>
                          <a:latin typeface="宋体" panose="02010600030101010101" pitchFamily="2" charset="-122"/>
                          <a:ea typeface="宋体" panose="02010600030101010101" pitchFamily="2" charset="-122"/>
                          <a:cs typeface="宋体" panose="02010600030101010101" pitchFamily="2" charset="-122"/>
                        </a:rPr>
                        <a:t>1WG4.0-100FQ-ZC</a:t>
                      </a:r>
                      <a:endParaRPr lang="en-US" altLang="en-US" sz="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6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6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en-US" altLang="en-US" sz="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600" b="0">
                          <a:solidFill>
                            <a:srgbClr val="000000"/>
                          </a:solidFill>
                          <a:latin typeface="宋体" panose="02010600030101010101" pitchFamily="2" charset="-122"/>
                          <a:ea typeface="宋体" panose="02010600030101010101" pitchFamily="2" charset="-122"/>
                          <a:cs typeface="宋体" panose="02010600030101010101" pitchFamily="2" charset="-122"/>
                        </a:rPr>
                        <a:t>2000.00</a:t>
                      </a:r>
                      <a:endParaRPr lang="en-US" altLang="en-US" sz="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600" b="0">
                          <a:solidFill>
                            <a:srgbClr val="000000"/>
                          </a:solidFill>
                          <a:latin typeface="宋体" panose="02010600030101010101" pitchFamily="2" charset="-122"/>
                          <a:ea typeface="宋体" panose="02010600030101010101" pitchFamily="2" charset="-122"/>
                          <a:cs typeface="宋体" panose="02010600030101010101" pitchFamily="2" charset="-122"/>
                        </a:rPr>
                        <a:t>600.00</a:t>
                      </a:r>
                      <a:endParaRPr lang="en-US" altLang="en-US" sz="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600" b="0">
                          <a:solidFill>
                            <a:srgbClr val="000000"/>
                          </a:solidFill>
                          <a:latin typeface="宋体" panose="02010600030101010101" pitchFamily="2" charset="-122"/>
                          <a:ea typeface="宋体" panose="02010600030101010101" pitchFamily="2" charset="-122"/>
                          <a:cs typeface="宋体" panose="02010600030101010101" pitchFamily="2" charset="-122"/>
                        </a:rPr>
                        <a:t>600.00</a:t>
                      </a:r>
                      <a:endParaRPr lang="en-US" altLang="en-US" sz="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62255">
                <a:tc>
                  <a:txBody>
                    <a:bodyPr/>
                    <a:p>
                      <a:pPr indent="0" algn="ctr">
                        <a:buNone/>
                      </a:pPr>
                      <a:r>
                        <a:rPr lang="en-US" sz="600" b="0">
                          <a:solidFill>
                            <a:srgbClr val="000000"/>
                          </a:solidFill>
                          <a:latin typeface="宋体" panose="02010600030101010101" pitchFamily="2" charset="-122"/>
                          <a:ea typeface="宋体" panose="02010600030101010101" pitchFamily="2" charset="-122"/>
                          <a:cs typeface="宋体" panose="02010600030101010101" pitchFamily="2" charset="-122"/>
                        </a:rPr>
                        <a:t>5</a:t>
                      </a:r>
                      <a:endParaRPr lang="en-US" altLang="en-US" sz="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600" b="0">
                          <a:solidFill>
                            <a:srgbClr val="000000"/>
                          </a:solidFill>
                          <a:latin typeface="宋体" panose="02010600030101010101" pitchFamily="2" charset="-122"/>
                          <a:ea typeface="宋体" panose="02010600030101010101" pitchFamily="2" charset="-122"/>
                          <a:cs typeface="宋体" panose="02010600030101010101" pitchFamily="2" charset="-122"/>
                        </a:rPr>
                        <a:t>XX</a:t>
                      </a:r>
                      <a:endParaRPr lang="en-US" altLang="en-US" sz="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600" b="0">
                          <a:solidFill>
                            <a:srgbClr val="000000"/>
                          </a:solidFill>
                          <a:latin typeface="宋体" panose="02010600030101010101" pitchFamily="2" charset="-122"/>
                          <a:ea typeface="宋体" panose="02010600030101010101" pitchFamily="2" charset="-122"/>
                          <a:cs typeface="宋体" panose="02010600030101010101" pitchFamily="2" charset="-122"/>
                        </a:rPr>
                        <a:t>XX</a:t>
                      </a:r>
                      <a:endParaRPr lang="en-US" altLang="en-US" sz="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600" b="0">
                          <a:solidFill>
                            <a:srgbClr val="000000"/>
                          </a:solidFill>
                          <a:latin typeface="宋体" panose="02010600030101010101" pitchFamily="2" charset="-122"/>
                          <a:ea typeface="宋体" panose="02010600030101010101" pitchFamily="2" charset="-122"/>
                          <a:cs typeface="宋体" panose="02010600030101010101" pitchFamily="2" charset="-122"/>
                        </a:rPr>
                        <a:t>XX</a:t>
                      </a:r>
                      <a:endParaRPr lang="en-US" altLang="en-US" sz="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600" b="0">
                          <a:solidFill>
                            <a:srgbClr val="000000"/>
                          </a:solidFill>
                          <a:latin typeface="宋体" panose="02010600030101010101" pitchFamily="2" charset="-122"/>
                          <a:ea typeface="宋体" panose="02010600030101010101" pitchFamily="2" charset="-122"/>
                          <a:cs typeface="宋体" panose="02010600030101010101" pitchFamily="2" charset="-122"/>
                        </a:rPr>
                        <a:t>微耕机</a:t>
                      </a:r>
                      <a:endParaRPr lang="en-US" altLang="en-US" sz="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600" b="0">
                          <a:solidFill>
                            <a:srgbClr val="000000"/>
                          </a:solidFill>
                          <a:latin typeface="宋体" panose="02010600030101010101" pitchFamily="2" charset="-122"/>
                          <a:ea typeface="宋体" panose="02010600030101010101" pitchFamily="2" charset="-122"/>
                          <a:cs typeface="宋体" panose="02010600030101010101" pitchFamily="2" charset="-122"/>
                        </a:rPr>
                        <a:t>重庆腾捷机械制造有限公司</a:t>
                      </a:r>
                      <a:endParaRPr lang="en-US" altLang="en-US" sz="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600" b="0">
                          <a:solidFill>
                            <a:srgbClr val="000000"/>
                          </a:solidFill>
                          <a:latin typeface="宋体" panose="02010600030101010101" pitchFamily="2" charset="-122"/>
                          <a:ea typeface="宋体" panose="02010600030101010101" pitchFamily="2" charset="-122"/>
                          <a:cs typeface="宋体" panose="02010600030101010101" pitchFamily="2" charset="-122"/>
                        </a:rPr>
                        <a:t>微耕机</a:t>
                      </a:r>
                      <a:endParaRPr lang="en-US" altLang="en-US" sz="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600" b="0">
                          <a:solidFill>
                            <a:srgbClr val="000000"/>
                          </a:solidFill>
                          <a:latin typeface="宋体" panose="02010600030101010101" pitchFamily="2" charset="-122"/>
                          <a:ea typeface="宋体" panose="02010600030101010101" pitchFamily="2" charset="-122"/>
                          <a:cs typeface="宋体" panose="02010600030101010101" pitchFamily="2" charset="-122"/>
                        </a:rPr>
                        <a:t>1WG4.0-100FQ-ZC</a:t>
                      </a:r>
                      <a:endParaRPr lang="en-US" altLang="en-US" sz="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6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6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en-US" altLang="en-US" sz="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600" b="0">
                          <a:solidFill>
                            <a:srgbClr val="000000"/>
                          </a:solidFill>
                          <a:latin typeface="宋体" panose="02010600030101010101" pitchFamily="2" charset="-122"/>
                          <a:ea typeface="宋体" panose="02010600030101010101" pitchFamily="2" charset="-122"/>
                          <a:cs typeface="宋体" panose="02010600030101010101" pitchFamily="2" charset="-122"/>
                        </a:rPr>
                        <a:t>2000.00</a:t>
                      </a:r>
                      <a:endParaRPr lang="en-US" altLang="en-US" sz="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600" b="0">
                          <a:solidFill>
                            <a:srgbClr val="000000"/>
                          </a:solidFill>
                          <a:latin typeface="宋体" panose="02010600030101010101" pitchFamily="2" charset="-122"/>
                          <a:ea typeface="宋体" panose="02010600030101010101" pitchFamily="2" charset="-122"/>
                          <a:cs typeface="宋体" panose="02010600030101010101" pitchFamily="2" charset="-122"/>
                        </a:rPr>
                        <a:t>600.00</a:t>
                      </a:r>
                      <a:endParaRPr lang="en-US" altLang="en-US" sz="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600" b="0">
                          <a:solidFill>
                            <a:srgbClr val="000000"/>
                          </a:solidFill>
                          <a:latin typeface="宋体" panose="02010600030101010101" pitchFamily="2" charset="-122"/>
                          <a:ea typeface="宋体" panose="02010600030101010101" pitchFamily="2" charset="-122"/>
                          <a:cs typeface="宋体" panose="02010600030101010101" pitchFamily="2" charset="-122"/>
                        </a:rPr>
                        <a:t>600.00</a:t>
                      </a:r>
                      <a:endParaRPr lang="en-US" altLang="en-US" sz="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7" name="文本框 6"/>
          <p:cNvSpPr txBox="1"/>
          <p:nvPr/>
        </p:nvSpPr>
        <p:spPr>
          <a:xfrm>
            <a:off x="3029585" y="3927157"/>
            <a:ext cx="5080000" cy="583565"/>
          </a:xfrm>
          <a:prstGeom prst="rect">
            <a:avLst/>
          </a:prstGeom>
          <a:noFill/>
          <a:ln w="9525">
            <a:noFill/>
          </a:ln>
        </p:spPr>
        <p:txBody>
          <a:bodyPr wrap="square">
            <a:spAutoFit/>
          </a:bodyPr>
          <a:p>
            <a:pPr indent="0"/>
            <a:r>
              <a:rPr lang="en-US" sz="1100" b="0">
                <a:latin typeface="Tahoma" panose="020B0604030504040204" pitchFamily="34" charset="0"/>
                <a:ea typeface="微软雅黑" panose="020B0503020204020204" pitchFamily="34" charset="-122"/>
                <a:cs typeface="Times New Roman" panose="02020603050405020304" charset="0"/>
              </a:rPr>
              <a:t>   </a:t>
            </a:r>
            <a:r>
              <a:rPr lang="zh-CN" sz="1600" b="0">
                <a:ea typeface="微软雅黑" panose="020B0503020204020204" pitchFamily="34" charset="-122"/>
              </a:rPr>
              <a:t>达川区</a:t>
            </a:r>
            <a:r>
              <a:rPr lang="en-US" sz="1600" b="0">
                <a:latin typeface="Tahoma" panose="020B0604030504040204" pitchFamily="34" charset="0"/>
                <a:ea typeface="微软雅黑" panose="020B0503020204020204" pitchFamily="34" charset="-122"/>
                <a:cs typeface="Times New Roman" panose="02020603050405020304" charset="0"/>
              </a:rPr>
              <a:t>××</a:t>
            </a:r>
            <a:r>
              <a:rPr lang="zh-CN" sz="1600" b="0">
                <a:ea typeface="微软雅黑" panose="020B0503020204020204" pitchFamily="34" charset="-122"/>
              </a:rPr>
              <a:t>乡（镇）农业技术推广站（公章）</a:t>
            </a:r>
            <a:r>
              <a:rPr lang="en-US" sz="1600" b="0">
                <a:latin typeface="Tahoma" panose="020B0604030504040204" pitchFamily="34" charset="0"/>
                <a:ea typeface="微软雅黑" panose="020B0503020204020204" pitchFamily="34" charset="-122"/>
                <a:cs typeface="Times New Roman" panose="02020603050405020304" charset="0"/>
              </a:rPr>
              <a:t>                          2019</a:t>
            </a:r>
            <a:r>
              <a:rPr lang="zh-CN" sz="1600" b="0">
                <a:latin typeface="Tahoma" panose="020B0604030504040204" pitchFamily="34" charset="0"/>
                <a:ea typeface="微软雅黑" panose="020B0503020204020204" pitchFamily="34" charset="-122"/>
              </a:rPr>
              <a:t>年   月   日</a:t>
            </a:r>
            <a:endParaRPr lang="zh-CN"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142976" y="500048"/>
            <a:ext cx="6786610" cy="1500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其他方面</a:t>
            </a:r>
            <a:endParaRPr lang="zh-CN" altLang="en-US" sz="2800" dirty="0"/>
          </a:p>
        </p:txBody>
      </p:sp>
      <p:sp>
        <p:nvSpPr>
          <p:cNvPr id="4" name="圆角矩形 3"/>
          <p:cNvSpPr/>
          <p:nvPr/>
        </p:nvSpPr>
        <p:spPr>
          <a:xfrm>
            <a:off x="1000125" y="2866390"/>
            <a:ext cx="7429500" cy="17773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50000"/>
              </a:lnSpc>
            </a:pPr>
            <a:r>
              <a:rPr lang="en-US" altLang="zh-CN" sz="2800" b="1" dirty="0" smtClean="0"/>
              <a:t>    </a:t>
            </a:r>
            <a:r>
              <a:rPr lang="zh-CN" altLang="en-US" sz="2000" b="1" dirty="0" smtClean="0">
                <a:sym typeface="+mn-ea"/>
              </a:rPr>
              <a:t>对于实施牌证照管理的机具如何申领补贴？</a:t>
            </a:r>
            <a:endParaRPr lang="zh-CN" altLang="en-US" sz="2000" dirty="0"/>
          </a:p>
          <a:p>
            <a:pPr>
              <a:lnSpc>
                <a:spcPct val="150000"/>
              </a:lnSpc>
            </a:pPr>
            <a:r>
              <a:rPr lang="en-US" altLang="zh-CN" sz="2000" b="1" dirty="0" smtClean="0"/>
              <a:t>《</a:t>
            </a:r>
            <a:r>
              <a:rPr lang="zh-CN" altLang="en-US" sz="2000" b="1" dirty="0" smtClean="0"/>
              <a:t>方案</a:t>
            </a:r>
            <a:r>
              <a:rPr lang="en-US" altLang="zh-CN" sz="2000" b="1" dirty="0" smtClean="0"/>
              <a:t>》</a:t>
            </a:r>
            <a:r>
              <a:rPr lang="zh-CN" altLang="en-US" sz="2000" b="1" dirty="0" smtClean="0">
                <a:solidFill>
                  <a:srgbClr val="C00000"/>
                </a:solidFill>
              </a:rPr>
              <a:t>要求实行牌证管理的机具，要先行办理证照，再申请补贴</a:t>
            </a:r>
            <a:endParaRPr lang="zh-CN" altLang="en-US" sz="2000" dirty="0"/>
          </a:p>
        </p:txBody>
      </p:sp>
      <p:sp>
        <p:nvSpPr>
          <p:cNvPr id="5" name="页脚占位符 4"/>
          <p:cNvSpPr>
            <a:spLocks noGrp="1"/>
          </p:cNvSpPr>
          <p:nvPr>
            <p:ph type="ftr" sz="quarter" idx="11"/>
          </p:nvPr>
        </p:nvSpPr>
        <p:spPr/>
        <p:txBody>
          <a:bodyPr/>
          <a:lstStyle/>
          <a:p>
            <a:pPr>
              <a:defRPr/>
            </a:pPr>
            <a:r>
              <a:rPr lang="zh-CN" altLang="en-US" smtClean="0"/>
              <a:t>达川区农机推广站</a:t>
            </a:r>
            <a:endParaRPr lang="zh-CN" altLang="zh-CN"/>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432560" y="269923"/>
            <a:ext cx="7406640" cy="658753"/>
          </a:xfrm>
        </p:spPr>
        <p:txBody>
          <a:bodyPr>
            <a:normAutofit fontScale="90000"/>
          </a:bodyPr>
          <a:lstStyle/>
          <a:p>
            <a:r>
              <a:rPr lang="zh-CN" altLang="en-US" dirty="0" smtClean="0"/>
              <a:t>申请资料合规性审查及处理</a:t>
            </a:r>
            <a:endParaRPr lang="zh-CN" altLang="en-US" dirty="0"/>
          </a:p>
        </p:txBody>
      </p:sp>
      <p:sp>
        <p:nvSpPr>
          <p:cNvPr id="3" name="副标题 2"/>
          <p:cNvSpPr>
            <a:spLocks noGrp="1"/>
          </p:cNvSpPr>
          <p:nvPr>
            <p:ph type="subTitle" idx="1"/>
          </p:nvPr>
        </p:nvSpPr>
        <p:spPr>
          <a:xfrm>
            <a:off x="289560" y="1023620"/>
            <a:ext cx="8549640" cy="4062730"/>
          </a:xfrm>
        </p:spPr>
        <p:txBody>
          <a:bodyPr>
            <a:normAutofit lnSpcReduction="20000"/>
          </a:bodyPr>
          <a:lstStyle/>
          <a:p>
            <a:r>
              <a:rPr lang="zh-CN" altLang="zh-CN" sz="1800" b="1" dirty="0" smtClean="0"/>
              <a:t>购机者</a:t>
            </a:r>
            <a:r>
              <a:rPr lang="zh-CN" altLang="en-US" sz="1800" b="1" dirty="0" smtClean="0"/>
              <a:t>提供资料</a:t>
            </a:r>
            <a:r>
              <a:rPr lang="zh-CN" altLang="en-US" sz="1800" dirty="0" smtClean="0"/>
              <a:t>：</a:t>
            </a:r>
            <a:r>
              <a:rPr lang="zh-CN" altLang="zh-CN" sz="1800" dirty="0" smtClean="0"/>
              <a:t>正式发票、本人二代居民身份证、账户名为购机者本人的</a:t>
            </a:r>
            <a:r>
              <a:rPr lang="en-US" altLang="zh-CN" sz="1800" dirty="0" smtClean="0"/>
              <a:t>“</a:t>
            </a:r>
            <a:r>
              <a:rPr lang="zh-CN" altLang="zh-CN" sz="1800" dirty="0" smtClean="0"/>
              <a:t>社保一卡通</a:t>
            </a:r>
            <a:r>
              <a:rPr lang="en-US" altLang="zh-CN" sz="1800" dirty="0" smtClean="0"/>
              <a:t>”</a:t>
            </a:r>
            <a:r>
              <a:rPr lang="zh-CN" altLang="zh-CN" sz="1800" dirty="0" smtClean="0"/>
              <a:t>原件及复印件</a:t>
            </a:r>
            <a:r>
              <a:rPr lang="zh-CN" altLang="en-US" sz="1800" dirty="0" smtClean="0"/>
              <a:t>（</a:t>
            </a:r>
            <a:r>
              <a:rPr lang="zh-CN" altLang="zh-CN" sz="1800" dirty="0" smtClean="0"/>
              <a:t>若购机者为农业生产经营组织，需提供营业执照、法人代表身份证原件及复印件，以及开户行名称及企业账号</a:t>
            </a:r>
            <a:r>
              <a:rPr lang="zh-CN" altLang="en-US" sz="1800" dirty="0" smtClean="0"/>
              <a:t>），实行牌证管理的机具还需提供行驶证原件及复印件</a:t>
            </a:r>
            <a:r>
              <a:rPr lang="zh-CN" altLang="zh-CN" sz="1800" dirty="0" smtClean="0"/>
              <a:t>。</a:t>
            </a:r>
            <a:endParaRPr lang="en-US" altLang="zh-CN" sz="1800" dirty="0" smtClean="0"/>
          </a:p>
          <a:p>
            <a:pPr fontAlgn="auto">
              <a:lnSpc>
                <a:spcPts val="2260"/>
              </a:lnSpc>
            </a:pPr>
            <a:r>
              <a:rPr lang="zh-CN" altLang="zh-CN" sz="1800" b="1" dirty="0" smtClean="0"/>
              <a:t>乡镇农技站</a:t>
            </a:r>
            <a:r>
              <a:rPr lang="zh-CN" altLang="en-US" sz="1800" b="1" dirty="0" smtClean="0"/>
              <a:t>合规性审查及处理：</a:t>
            </a:r>
            <a:r>
              <a:rPr lang="zh-CN" altLang="zh-CN" sz="1800" dirty="0" smtClean="0"/>
              <a:t>查验原件，留存其复印件</a:t>
            </a:r>
            <a:r>
              <a:rPr lang="zh-CN" altLang="en-US" sz="1800" dirty="0" smtClean="0"/>
              <a:t>，身份证及一卡通等复印件上购机者需签署</a:t>
            </a:r>
            <a:r>
              <a:rPr lang="zh-CN" altLang="en-US" sz="1800" dirty="0" smtClean="0">
                <a:solidFill>
                  <a:srgbClr val="FF0000"/>
                </a:solidFill>
              </a:rPr>
              <a:t>“与原件一致，本人姓名，日期”</a:t>
            </a:r>
            <a:r>
              <a:rPr lang="zh-CN" altLang="en-US" sz="1800" dirty="0" smtClean="0"/>
              <a:t>；发票复印件上签署</a:t>
            </a:r>
            <a:r>
              <a:rPr lang="zh-CN" altLang="en-US" sz="1800" dirty="0" smtClean="0">
                <a:solidFill>
                  <a:srgbClr val="FF0000"/>
                </a:solidFill>
              </a:rPr>
              <a:t>“与原件一致，购机真实，本人姓名，日期</a:t>
            </a:r>
            <a:r>
              <a:rPr lang="zh-CN" altLang="en-US" sz="1800" dirty="0" smtClean="0"/>
              <a:t>”</a:t>
            </a:r>
            <a:r>
              <a:rPr lang="en-US" altLang="zh-CN" sz="1800" dirty="0" smtClean="0"/>
              <a:t>.</a:t>
            </a:r>
            <a:r>
              <a:rPr lang="zh-CN" altLang="zh-CN" sz="1800" dirty="0" smtClean="0"/>
              <a:t>发票原件及复印件、身份证和一卡通复印件上盖上</a:t>
            </a:r>
            <a:r>
              <a:rPr lang="en-US" altLang="zh-CN" sz="1800" dirty="0" smtClean="0"/>
              <a:t>“</a:t>
            </a:r>
            <a:r>
              <a:rPr lang="zh-CN" altLang="zh-CN" sz="1800" dirty="0" smtClean="0"/>
              <a:t>达川区农机购置补贴专用章</a:t>
            </a:r>
            <a:r>
              <a:rPr lang="en-US" altLang="zh-CN" sz="1800" dirty="0" smtClean="0"/>
              <a:t>”</a:t>
            </a:r>
            <a:r>
              <a:rPr lang="zh-CN" altLang="zh-CN" sz="1800" dirty="0" smtClean="0"/>
              <a:t>字样（表示已受理）</a:t>
            </a:r>
            <a:endParaRPr lang="zh-CN" altLang="zh-CN" sz="1800" dirty="0" smtClean="0"/>
          </a:p>
          <a:p>
            <a:pPr fontAlgn="auto">
              <a:lnSpc>
                <a:spcPts val="2260"/>
              </a:lnSpc>
            </a:pPr>
            <a:r>
              <a:rPr lang="zh-CN" altLang="zh-CN" sz="1800" dirty="0" smtClean="0"/>
              <a:t>乡镇农技站在受理申请后，录入申请信息，打印</a:t>
            </a:r>
            <a:r>
              <a:rPr lang="zh-CN" altLang="en-US" sz="1800" dirty="0" smtClean="0"/>
              <a:t>两份</a:t>
            </a:r>
            <a:r>
              <a:rPr lang="zh-CN" altLang="zh-CN" sz="1800" dirty="0" smtClean="0"/>
              <a:t>《补贴资金申请表》，</a:t>
            </a:r>
            <a:r>
              <a:rPr lang="zh-CN" altLang="en-US" sz="1800" dirty="0" smtClean="0"/>
              <a:t>一份交购机者，一份留存（购机者签字），</a:t>
            </a:r>
            <a:r>
              <a:rPr lang="zh-CN" altLang="zh-CN" sz="1800" dirty="0" smtClean="0">
                <a:solidFill>
                  <a:srgbClr val="FF0000"/>
                </a:solidFill>
              </a:rPr>
              <a:t>申请补贴资金资料不齐的</a:t>
            </a:r>
            <a:r>
              <a:rPr lang="zh-CN" altLang="zh-CN" sz="1800" dirty="0" smtClean="0">
                <a:solidFill>
                  <a:srgbClr val="FF0000"/>
                </a:solidFill>
                <a:sym typeface="+mn-ea"/>
              </a:rPr>
              <a:t>不得受理</a:t>
            </a:r>
            <a:r>
              <a:rPr lang="zh-CN" altLang="zh-CN" sz="1800" dirty="0" smtClean="0">
                <a:solidFill>
                  <a:srgbClr val="FF0000"/>
                </a:solidFill>
              </a:rPr>
              <a:t>或其他情况不能录入的不能受理，并当场向购机者作出说明情况，退回资料</a:t>
            </a:r>
            <a:r>
              <a:rPr lang="zh-CN" altLang="zh-CN" sz="1800" dirty="0" smtClean="0"/>
              <a:t>。</a:t>
            </a:r>
            <a:endParaRPr lang="zh-CN" altLang="zh-CN" sz="1800" dirty="0" smtClean="0"/>
          </a:p>
          <a:p>
            <a:pPr fontAlgn="auto">
              <a:lnSpc>
                <a:spcPts val="2260"/>
              </a:lnSpc>
            </a:pPr>
            <a:r>
              <a:rPr lang="zh-CN" altLang="en-US" sz="1800" dirty="0" smtClean="0"/>
              <a:t>严禁经销商代办申请手续；严禁经销商代为录入信息（借用</a:t>
            </a:r>
            <a:r>
              <a:rPr lang="en-US" altLang="zh-CN" sz="1800" dirty="0" smtClean="0"/>
              <a:t>XX</a:t>
            </a:r>
            <a:r>
              <a:rPr lang="zh-CN" altLang="en-US" sz="1800" dirty="0" smtClean="0"/>
              <a:t>操作员用户名和密码登录</a:t>
            </a:r>
            <a:r>
              <a:rPr lang="zh-CN" altLang="en-US" sz="1800" dirty="0" smtClean="0"/>
              <a:t>）；严禁借用他人身份信息办理申请等违纪违规行为，一经发现将严肃处理。</a:t>
            </a:r>
            <a:endParaRPr lang="zh-CN" altLang="en-US" sz="1800" dirty="0" smtClean="0"/>
          </a:p>
          <a:p>
            <a:pPr>
              <a:lnSpc>
                <a:spcPts val="2860"/>
              </a:lnSpc>
            </a:pPr>
            <a:endParaRPr lang="zh-CN" altLang="en-US" sz="1800" dirty="0"/>
          </a:p>
        </p:txBody>
      </p:sp>
      <p:sp>
        <p:nvSpPr>
          <p:cNvPr id="4" name="页脚占位符 3"/>
          <p:cNvSpPr>
            <a:spLocks noGrp="1"/>
          </p:cNvSpPr>
          <p:nvPr>
            <p:ph type="ftr" sz="quarter" idx="11"/>
          </p:nvPr>
        </p:nvSpPr>
        <p:spPr/>
        <p:txBody>
          <a:bodyPr/>
          <a:lstStyle/>
          <a:p>
            <a:r>
              <a:rPr lang="zh-CN" altLang="en-US" smtClean="0"/>
              <a:t>达川区农机推广站</a:t>
            </a:r>
            <a:endParaRPr lang="zh-CN"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zh-CN" altLang="en-US" smtClean="0"/>
              <a:t>达川区农机推广站</a:t>
            </a:r>
            <a:endParaRPr lang="zh-CN" altLang="en-US"/>
          </a:p>
        </p:txBody>
      </p:sp>
      <p:pic>
        <p:nvPicPr>
          <p:cNvPr id="1027" name="Picture 3"/>
          <p:cNvPicPr>
            <a:picLocks noChangeAspect="1" noChangeArrowheads="1"/>
          </p:cNvPicPr>
          <p:nvPr/>
        </p:nvPicPr>
        <p:blipFill>
          <a:blip r:embed="rId1" cstate="print"/>
          <a:srcRect/>
          <a:stretch>
            <a:fillRect/>
          </a:stretch>
        </p:blipFill>
        <p:spPr bwMode="auto">
          <a:xfrm>
            <a:off x="214282" y="0"/>
            <a:ext cx="5357850" cy="4948242"/>
          </a:xfrm>
          <a:prstGeom prst="rect">
            <a:avLst/>
          </a:prstGeom>
          <a:noFill/>
          <a:ln w="9525">
            <a:noFill/>
            <a:miter lim="800000"/>
            <a:headEnd/>
            <a:tailEnd/>
          </a:ln>
        </p:spPr>
      </p:pic>
      <p:sp>
        <p:nvSpPr>
          <p:cNvPr id="7" name="左箭头 6"/>
          <p:cNvSpPr/>
          <p:nvPr/>
        </p:nvSpPr>
        <p:spPr>
          <a:xfrm>
            <a:off x="5715008" y="1571618"/>
            <a:ext cx="500066" cy="135732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429388" y="214296"/>
            <a:ext cx="2428892" cy="43577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注意：一、身份证姓名必须与账户名一致。</a:t>
            </a:r>
            <a:endParaRPr lang="en-US" altLang="zh-CN" dirty="0" smtClean="0"/>
          </a:p>
          <a:p>
            <a:pPr algn="ctr"/>
            <a:r>
              <a:rPr lang="zh-CN" altLang="en-US" dirty="0" smtClean="0"/>
              <a:t>二、银行卡必须是社保卡，组织的对公账户不设条件。</a:t>
            </a:r>
            <a:endParaRPr lang="en-US" altLang="zh-CN" dirty="0" smtClean="0"/>
          </a:p>
          <a:p>
            <a:pPr algn="ctr"/>
            <a:r>
              <a:rPr lang="zh-CN" altLang="en-US" dirty="0" smtClean="0"/>
              <a:t>三、帐号与客户号必须分清。</a:t>
            </a:r>
            <a:endParaRPr lang="en-US" altLang="zh-CN" dirty="0" smtClean="0"/>
          </a:p>
          <a:p>
            <a:pPr algn="ctr"/>
            <a:r>
              <a:rPr lang="zh-CN" altLang="en-US" dirty="0" smtClean="0"/>
              <a:t>四、帐号、身份证号必须准确，复印件必须清晰。</a:t>
            </a:r>
            <a:endParaRPr lang="en-US" altLang="zh-CN" dirty="0" smtClean="0"/>
          </a:p>
          <a:p>
            <a:pPr algn="ctr"/>
            <a:r>
              <a:rPr lang="zh-CN" altLang="en-US" dirty="0" smtClean="0"/>
              <a:t>五、购机者必须在复印件上签署“与原件一致，姓名，日期”</a:t>
            </a:r>
            <a:endParaRPr lang="zh-CN"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1" cstate="print"/>
          <a:srcRect/>
          <a:stretch>
            <a:fillRect/>
          </a:stretch>
        </p:blipFill>
        <p:spPr bwMode="auto">
          <a:xfrm>
            <a:off x="1142976" y="214296"/>
            <a:ext cx="4857784" cy="4714908"/>
          </a:xfrm>
          <a:prstGeom prst="rect">
            <a:avLst/>
          </a:prstGeom>
          <a:noFill/>
          <a:ln w="9525">
            <a:noFill/>
            <a:miter lim="800000"/>
            <a:headEnd/>
            <a:tailEnd/>
          </a:ln>
        </p:spPr>
      </p:pic>
      <p:sp>
        <p:nvSpPr>
          <p:cNvPr id="4" name="左箭头 3"/>
          <p:cNvSpPr/>
          <p:nvPr/>
        </p:nvSpPr>
        <p:spPr>
          <a:xfrm>
            <a:off x="6286512" y="1285866"/>
            <a:ext cx="642942" cy="2286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072330" y="214296"/>
            <a:ext cx="1714512" cy="44291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购机者必须在复印件上签署“与原件一致，购机真实，姓名，日期”</a:t>
            </a:r>
            <a:endParaRPr lang="zh-CN" alt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sp>
        <p:nvSpPr>
          <p:cNvPr id="3" name="页脚占位符 2"/>
          <p:cNvSpPr>
            <a:spLocks noGrp="1"/>
          </p:cNvSpPr>
          <p:nvPr>
            <p:ph type="ftr" sz="quarter" idx="11"/>
          </p:nvPr>
        </p:nvSpPr>
        <p:spPr>
          <a:xfrm>
            <a:off x="6825615" y="4728845"/>
            <a:ext cx="1784985" cy="357505"/>
          </a:xfrm>
        </p:spPr>
        <p:txBody>
          <a:bodyPr/>
          <a:p>
            <a:pPr>
              <a:defRPr/>
            </a:pPr>
            <a:r>
              <a:rPr lang="zh-CN" altLang="en-US" smtClean="0"/>
              <a:t>达川区农机推广站</a:t>
            </a:r>
            <a:endParaRPr lang="zh-CN" altLang="zh-CN"/>
          </a:p>
        </p:txBody>
      </p:sp>
      <p:pic>
        <p:nvPicPr>
          <p:cNvPr id="7" name="图片 6" descr="农机购置补贴辅助管理系统"/>
          <p:cNvPicPr>
            <a:picLocks noChangeAspect="1"/>
          </p:cNvPicPr>
          <p:nvPr/>
        </p:nvPicPr>
        <p:blipFill>
          <a:blip r:embed="rId1"/>
          <a:srcRect l="-1139" t="-1047" r="1139" b="1047"/>
          <a:stretch>
            <a:fillRect/>
          </a:stretch>
        </p:blipFill>
        <p:spPr>
          <a:xfrm>
            <a:off x="93345" y="232410"/>
            <a:ext cx="5967730" cy="4853940"/>
          </a:xfrm>
          <a:prstGeom prst="rect">
            <a:avLst/>
          </a:prstGeom>
        </p:spPr>
      </p:pic>
      <p:sp>
        <p:nvSpPr>
          <p:cNvPr id="8" name="圆角矩形 7"/>
          <p:cNvSpPr/>
          <p:nvPr/>
        </p:nvSpPr>
        <p:spPr>
          <a:xfrm>
            <a:off x="7162165" y="144145"/>
            <a:ext cx="1644650" cy="43427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a:t>核实机具内容</a:t>
            </a:r>
            <a:endParaRPr lang="zh-CN" altLang="en-US" sz="1600" b="1"/>
          </a:p>
          <a:p>
            <a:pPr algn="ctr"/>
            <a:endParaRPr lang="zh-CN" altLang="en-US" sz="1600" b="1"/>
          </a:p>
          <a:p>
            <a:pPr algn="ctr"/>
            <a:r>
              <a:rPr lang="zh-CN" altLang="en-US" sz="1400"/>
              <a:t>机具铭牌是否是永久固定；产品名称和型号是否与系统一致（是否存在购买后生产企业或经销商更改铭牌）；机具整机编码和动力编码是否一致（机具铭牌、系统铭牌、发票）；机具配置是否齐全或者按照标准配置。</a:t>
            </a:r>
            <a:endParaRPr lang="zh-CN" altLang="en-US" sz="1400"/>
          </a:p>
        </p:txBody>
      </p:sp>
      <p:sp>
        <p:nvSpPr>
          <p:cNvPr id="9" name="左箭头 8"/>
          <p:cNvSpPr/>
          <p:nvPr/>
        </p:nvSpPr>
        <p:spPr>
          <a:xfrm>
            <a:off x="6228080" y="1995805"/>
            <a:ext cx="863600" cy="86423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3920490" y="730885"/>
            <a:ext cx="396240" cy="368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p>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页脚占位符 2"/>
          <p:cNvSpPr>
            <a:spLocks noGrp="1"/>
          </p:cNvSpPr>
          <p:nvPr>
            <p:ph type="ftr" sz="quarter" idx="11"/>
          </p:nvPr>
        </p:nvSpPr>
        <p:spPr/>
        <p:txBody>
          <a:bodyPr/>
          <a:p>
            <a:pPr>
              <a:defRPr/>
            </a:pPr>
            <a:r>
              <a:rPr lang="zh-CN" altLang="en-US" smtClean="0"/>
              <a:t>达川区农机推广站</a:t>
            </a:r>
            <a:endParaRPr lang="zh-CN" altLang="zh-CN"/>
          </a:p>
        </p:txBody>
      </p:sp>
      <p:pic>
        <p:nvPicPr>
          <p:cNvPr id="4" name="图片 3" descr="【不忘初心、牢记使命】-四川省农业农村厅"/>
          <p:cNvPicPr>
            <a:picLocks noChangeAspect="1"/>
          </p:cNvPicPr>
          <p:nvPr/>
        </p:nvPicPr>
        <p:blipFill>
          <a:blip r:embed="rId1"/>
          <a:stretch>
            <a:fillRect/>
          </a:stretch>
        </p:blipFill>
        <p:spPr>
          <a:xfrm>
            <a:off x="450850" y="177800"/>
            <a:ext cx="6944995" cy="4672965"/>
          </a:xfrm>
          <a:prstGeom prst="rect">
            <a:avLst/>
          </a:prstGeom>
        </p:spPr>
      </p:pic>
      <p:sp>
        <p:nvSpPr>
          <p:cNvPr id="5" name="圆角矩形 4"/>
          <p:cNvSpPr/>
          <p:nvPr/>
        </p:nvSpPr>
        <p:spPr>
          <a:xfrm>
            <a:off x="8181340" y="360045"/>
            <a:ext cx="347980" cy="19373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b="1"/>
              <a:t>第一步点击专题专栏</a:t>
            </a:r>
            <a:endParaRPr lang="zh-CN" altLang="en-US" sz="1200" b="1"/>
          </a:p>
        </p:txBody>
      </p:sp>
      <p:sp>
        <p:nvSpPr>
          <p:cNvPr id="6" name="圆角矩形 5"/>
          <p:cNvSpPr/>
          <p:nvPr/>
        </p:nvSpPr>
        <p:spPr>
          <a:xfrm>
            <a:off x="8181340" y="2555875"/>
            <a:ext cx="347980" cy="22948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b="1"/>
              <a:t>第二步点击农机购置补贴</a:t>
            </a:r>
            <a:endParaRPr lang="zh-CN" altLang="en-US" sz="1200" b="1"/>
          </a:p>
        </p:txBody>
      </p:sp>
      <p:cxnSp>
        <p:nvCxnSpPr>
          <p:cNvPr id="7" name="直接箭头连接符 6"/>
          <p:cNvCxnSpPr>
            <a:stCxn id="5" idx="1"/>
          </p:cNvCxnSpPr>
          <p:nvPr/>
        </p:nvCxnSpPr>
        <p:spPr>
          <a:xfrm flipH="1" flipV="1">
            <a:off x="5292090" y="791845"/>
            <a:ext cx="2889250" cy="5372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stCxn id="6" idx="1"/>
          </p:cNvCxnSpPr>
          <p:nvPr/>
        </p:nvCxnSpPr>
        <p:spPr>
          <a:xfrm flipH="1" flipV="1">
            <a:off x="1908175" y="2355850"/>
            <a:ext cx="6273165" cy="13474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8596" y="214297"/>
            <a:ext cx="6215106" cy="369332"/>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业务联系</a:t>
            </a:r>
            <a:endParaRPr lang="zh-CN" altLang="en-US" b="1" dirty="0">
              <a:latin typeface="微软雅黑" panose="020B0503020204020204" pitchFamily="34" charset="-122"/>
              <a:ea typeface="微软雅黑" panose="020B0503020204020204" pitchFamily="34" charset="-122"/>
            </a:endParaRPr>
          </a:p>
        </p:txBody>
      </p:sp>
      <p:pic>
        <p:nvPicPr>
          <p:cNvPr id="3" name="Picture 5"/>
          <p:cNvPicPr>
            <a:picLocks noChangeAspect="1" noChangeArrowheads="1"/>
          </p:cNvPicPr>
          <p:nvPr/>
        </p:nvPicPr>
        <p:blipFill>
          <a:blip r:embed="rId1" cstate="print"/>
          <a:srcRect/>
          <a:stretch>
            <a:fillRect/>
          </a:stretch>
        </p:blipFill>
        <p:spPr bwMode="auto">
          <a:xfrm>
            <a:off x="7429520" y="0"/>
            <a:ext cx="1685925" cy="657208"/>
          </a:xfrm>
          <a:prstGeom prst="rect">
            <a:avLst/>
          </a:prstGeom>
          <a:noFill/>
          <a:ln w="9525">
            <a:noFill/>
            <a:miter lim="800000"/>
            <a:headEnd/>
            <a:tailEnd/>
          </a:ln>
          <a:effectLst/>
        </p:spPr>
      </p:pic>
      <p:sp>
        <p:nvSpPr>
          <p:cNvPr id="33" name="原创设计师QQ598969553      _1"/>
          <p:cNvSpPr/>
          <p:nvPr/>
        </p:nvSpPr>
        <p:spPr>
          <a:xfrm>
            <a:off x="6264713" y="1995686"/>
            <a:ext cx="2267727" cy="2621477"/>
          </a:xfrm>
          <a:prstGeom prst="round2DiagRect">
            <a:avLst/>
          </a:prstGeom>
          <a:solidFill>
            <a:srgbClr val="F7F7F7"/>
          </a:solidFill>
          <a:ln>
            <a:noFill/>
          </a:ln>
          <a:effectLst>
            <a:outerShdw blurRad="1651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0460" tIns="30230" rIns="60460" bIns="30230" rtlCol="0" anchor="ctr"/>
          <a:lstStyle/>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r>
              <a:rPr lang="zh-CN" altLang="en-US" sz="1400" b="1" dirty="0" smtClean="0">
                <a:solidFill>
                  <a:prstClr val="black">
                    <a:lumMod val="85000"/>
                    <a:lumOff val="15000"/>
                  </a:prstClr>
                </a:solidFill>
                <a:latin typeface="微软雅黑" panose="020B0503020204020204" pitchFamily="34" charset="-122"/>
                <a:ea typeface="微软雅黑" panose="020B0503020204020204" pitchFamily="34" charset="-122"/>
              </a:rPr>
              <a:t>达川区农机推广</a:t>
            </a:r>
            <a:r>
              <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rPr>
              <a:t>0818-2669885</a:t>
            </a: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r>
              <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rPr>
              <a:t>QQ</a:t>
            </a:r>
            <a:r>
              <a:rPr lang="zh-CN" altLang="en-US" sz="1400" b="1" dirty="0" smtClean="0">
                <a:solidFill>
                  <a:prstClr val="black">
                    <a:lumMod val="85000"/>
                    <a:lumOff val="15000"/>
                  </a:prstClr>
                </a:solidFill>
                <a:latin typeface="微软雅黑" panose="020B0503020204020204" pitchFamily="34" charset="-122"/>
                <a:ea typeface="微软雅黑" panose="020B0503020204020204" pitchFamily="34" charset="-122"/>
              </a:rPr>
              <a:t>： </a:t>
            </a:r>
            <a:r>
              <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rPr>
              <a:t>77074164</a:t>
            </a: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r>
              <a:rPr lang="zh-CN" altLang="en-US" sz="1400" b="1" dirty="0" smtClean="0">
                <a:solidFill>
                  <a:prstClr val="black">
                    <a:lumMod val="85000"/>
                    <a:lumOff val="15000"/>
                  </a:prstClr>
                </a:solidFill>
                <a:latin typeface="微软雅黑" panose="020B0503020204020204" pitchFamily="34" charset="-122"/>
                <a:ea typeface="微软雅黑" panose="020B0503020204020204" pitchFamily="34" charset="-122"/>
              </a:rPr>
              <a:t>周静文：</a:t>
            </a:r>
            <a:r>
              <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rPr>
              <a:t>13551420032  QQ783091596</a:t>
            </a: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r>
              <a:rPr lang="zh-CN" altLang="en-US" sz="1400" b="1" dirty="0" smtClean="0">
                <a:solidFill>
                  <a:prstClr val="black">
                    <a:lumMod val="85000"/>
                    <a:lumOff val="15000"/>
                  </a:prstClr>
                </a:solidFill>
                <a:latin typeface="微软雅黑" panose="020B0503020204020204" pitchFamily="34" charset="-122"/>
                <a:ea typeface="微软雅黑" panose="020B0503020204020204" pitchFamily="34" charset="-122"/>
              </a:rPr>
              <a:t>胡开霞：</a:t>
            </a:r>
            <a:r>
              <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rPr>
              <a:t>13778300658</a:t>
            </a: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r>
              <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rPr>
              <a:t>QQ386272648</a:t>
            </a: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zh-CN" altLang="en-US" sz="1350" dirty="0">
              <a:ea typeface="微软雅黑" panose="020B0503020204020204" pitchFamily="34" charset="-122"/>
            </a:endParaRPr>
          </a:p>
        </p:txBody>
      </p:sp>
      <p:grpSp>
        <p:nvGrpSpPr>
          <p:cNvPr id="2" name="原创设计师QQ598969553      _2"/>
          <p:cNvGrpSpPr/>
          <p:nvPr/>
        </p:nvGrpSpPr>
        <p:grpSpPr>
          <a:xfrm>
            <a:off x="6768769" y="915566"/>
            <a:ext cx="1202338" cy="1020483"/>
            <a:chOff x="7109111" y="2548965"/>
            <a:chExt cx="2397222" cy="2093640"/>
          </a:xfrm>
        </p:grpSpPr>
        <p:grpSp>
          <p:nvGrpSpPr>
            <p:cNvPr id="4" name="组合 13"/>
            <p:cNvGrpSpPr/>
            <p:nvPr/>
          </p:nvGrpSpPr>
          <p:grpSpPr>
            <a:xfrm>
              <a:off x="7109111" y="2548965"/>
              <a:ext cx="2397222" cy="2093640"/>
              <a:chOff x="1511944" y="2420246"/>
              <a:chExt cx="2627152" cy="2294453"/>
            </a:xfrm>
            <a:effectLst>
              <a:outerShdw blurRad="203200" dist="38100" dir="3780000" sx="103000" sy="103000" algn="t" rotWithShape="0">
                <a:prstClr val="black">
                  <a:alpha val="25000"/>
                </a:prstClr>
              </a:outerShdw>
            </a:effectLst>
          </p:grpSpPr>
          <p:sp>
            <p:nvSpPr>
              <p:cNvPr id="38"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68564" tIns="34282" rIns="68564" bIns="34282" numCol="1" anchor="t" anchorCtr="0" compatLnSpc="1"/>
              <a:lstStyle/>
              <a:p>
                <a:endParaRPr lang="zh-CN" altLang="en-US" sz="1200">
                  <a:ea typeface="微软雅黑" panose="020B0503020204020204" pitchFamily="34" charset="-122"/>
                </a:endParaRPr>
              </a:p>
            </p:txBody>
          </p:sp>
          <p:sp>
            <p:nvSpPr>
              <p:cNvPr id="39"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68564" tIns="34282" rIns="68564" bIns="34282" numCol="1" anchor="t" anchorCtr="0" compatLnSpc="1"/>
              <a:lstStyle/>
              <a:p>
                <a:endParaRPr lang="zh-CN" altLang="en-US" sz="1200">
                  <a:ea typeface="微软雅黑" panose="020B0503020204020204" pitchFamily="34" charset="-122"/>
                </a:endParaRPr>
              </a:p>
            </p:txBody>
          </p:sp>
        </p:grpSp>
        <p:sp>
          <p:nvSpPr>
            <p:cNvPr id="36" name="Freeform 7"/>
            <p:cNvSpPr/>
            <p:nvPr/>
          </p:nvSpPr>
          <p:spPr bwMode="auto">
            <a:xfrm>
              <a:off x="7420792" y="2825472"/>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gradFill>
              <a:gsLst>
                <a:gs pos="100000">
                  <a:schemeClr val="accent1"/>
                </a:gs>
                <a:gs pos="0">
                  <a:schemeClr val="accent1">
                    <a:lumMod val="75000"/>
                  </a:schemeClr>
                </a:gs>
              </a:gsLst>
              <a:lin ang="5400000" scaled="1"/>
            </a:gradFill>
            <a:ln w="28575" cap="flat">
              <a:gradFill>
                <a:gsLst>
                  <a:gs pos="0">
                    <a:schemeClr val="accent1"/>
                  </a:gs>
                  <a:gs pos="100000">
                    <a:schemeClr val="accent1">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200" dirty="0">
                <a:solidFill>
                  <a:prstClr val="black"/>
                </a:solidFill>
                <a:ea typeface="微软雅黑" panose="020B0503020204020204" pitchFamily="34" charset="-122"/>
              </a:endParaRPr>
            </a:p>
          </p:txBody>
        </p:sp>
        <p:sp>
          <p:nvSpPr>
            <p:cNvPr id="37" name="TextBox 36"/>
            <p:cNvSpPr txBox="1"/>
            <p:nvPr/>
          </p:nvSpPr>
          <p:spPr>
            <a:xfrm>
              <a:off x="7802581" y="3142961"/>
              <a:ext cx="1010287" cy="947160"/>
            </a:xfrm>
            <a:prstGeom prst="rect">
              <a:avLst/>
            </a:prstGeom>
            <a:noFill/>
          </p:spPr>
          <p:txBody>
            <a:bodyPr wrap="square" rtlCol="0">
              <a:spAutoFit/>
            </a:bodyPr>
            <a:lstStyle/>
            <a:p>
              <a:r>
                <a:rPr lang="zh-CN" altLang="en-US" sz="1200" b="1" dirty="0" smtClean="0">
                  <a:solidFill>
                    <a:schemeClr val="bg1"/>
                  </a:solidFill>
                  <a:latin typeface="微软雅黑" panose="020B0503020204020204" pitchFamily="34" charset="-122"/>
                  <a:ea typeface="微软雅黑" panose="020B0503020204020204" pitchFamily="34" charset="-122"/>
                </a:rPr>
                <a:t>业务联系</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sp>
        <p:nvSpPr>
          <p:cNvPr id="43" name="原创设计师QQ598969553      _24">
            <a:hlinkClick r:id="rId2" action="ppaction://hlinksldjump"/>
          </p:cNvPr>
          <p:cNvSpPr>
            <a:spLocks noEditPoints="1"/>
          </p:cNvSpPr>
          <p:nvPr/>
        </p:nvSpPr>
        <p:spPr bwMode="auto">
          <a:xfrm>
            <a:off x="8897417" y="4813802"/>
            <a:ext cx="246583" cy="257690"/>
          </a:xfrm>
          <a:custGeom>
            <a:avLst/>
            <a:gdLst>
              <a:gd name="T0" fmla="*/ 81 w 94"/>
              <a:gd name="T1" fmla="*/ 57 h 98"/>
              <a:gd name="T2" fmla="*/ 81 w 94"/>
              <a:gd name="T3" fmla="*/ 95 h 98"/>
              <a:gd name="T4" fmla="*/ 81 w 94"/>
              <a:gd name="T5" fmla="*/ 98 h 98"/>
              <a:gd name="T6" fmla="*/ 78 w 94"/>
              <a:gd name="T7" fmla="*/ 98 h 98"/>
              <a:gd name="T8" fmla="*/ 67 w 94"/>
              <a:gd name="T9" fmla="*/ 98 h 98"/>
              <a:gd name="T10" fmla="*/ 67 w 94"/>
              <a:gd name="T11" fmla="*/ 68 h 98"/>
              <a:gd name="T12" fmla="*/ 62 w 94"/>
              <a:gd name="T13" fmla="*/ 64 h 98"/>
              <a:gd name="T14" fmla="*/ 49 w 94"/>
              <a:gd name="T15" fmla="*/ 64 h 98"/>
              <a:gd name="T16" fmla="*/ 45 w 94"/>
              <a:gd name="T17" fmla="*/ 68 h 98"/>
              <a:gd name="T18" fmla="*/ 45 w 94"/>
              <a:gd name="T19" fmla="*/ 98 h 98"/>
              <a:gd name="T20" fmla="*/ 15 w 94"/>
              <a:gd name="T21" fmla="*/ 98 h 98"/>
              <a:gd name="T22" fmla="*/ 12 w 94"/>
              <a:gd name="T23" fmla="*/ 98 h 98"/>
              <a:gd name="T24" fmla="*/ 12 w 94"/>
              <a:gd name="T25" fmla="*/ 95 h 98"/>
              <a:gd name="T26" fmla="*/ 12 w 94"/>
              <a:gd name="T27" fmla="*/ 57 h 98"/>
              <a:gd name="T28" fmla="*/ 3 w 94"/>
              <a:gd name="T29" fmla="*/ 57 h 98"/>
              <a:gd name="T30" fmla="*/ 0 w 94"/>
              <a:gd name="T31" fmla="*/ 50 h 98"/>
              <a:gd name="T32" fmla="*/ 44 w 94"/>
              <a:gd name="T33" fmla="*/ 3 h 98"/>
              <a:gd name="T34" fmla="*/ 47 w 94"/>
              <a:gd name="T35" fmla="*/ 0 h 98"/>
              <a:gd name="T36" fmla="*/ 50 w 94"/>
              <a:gd name="T37" fmla="*/ 3 h 98"/>
              <a:gd name="T38" fmla="*/ 94 w 94"/>
              <a:gd name="T39" fmla="*/ 50 h 98"/>
              <a:gd name="T40" fmla="*/ 90 w 94"/>
              <a:gd name="T41" fmla="*/ 57 h 98"/>
              <a:gd name="T42" fmla="*/ 81 w 94"/>
              <a:gd name="T43" fmla="*/ 57 h 98"/>
              <a:gd name="T44" fmla="*/ 74 w 94"/>
              <a:gd name="T45" fmla="*/ 8 h 98"/>
              <a:gd name="T46" fmla="*/ 77 w 94"/>
              <a:gd name="T47" fmla="*/ 8 h 98"/>
              <a:gd name="T48" fmla="*/ 77 w 94"/>
              <a:gd name="T49" fmla="*/ 2 h 98"/>
              <a:gd name="T50" fmla="*/ 61 w 94"/>
              <a:gd name="T51" fmla="*/ 2 h 98"/>
              <a:gd name="T52" fmla="*/ 61 w 94"/>
              <a:gd name="T53" fmla="*/ 8 h 98"/>
              <a:gd name="T54" fmla="*/ 64 w 94"/>
              <a:gd name="T55" fmla="*/ 8 h 98"/>
              <a:gd name="T56" fmla="*/ 64 w 94"/>
              <a:gd name="T57" fmla="*/ 13 h 98"/>
              <a:gd name="T58" fmla="*/ 74 w 94"/>
              <a:gd name="T59" fmla="*/ 25 h 98"/>
              <a:gd name="T60" fmla="*/ 74 w 94"/>
              <a:gd name="T61" fmla="*/ 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98">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chemeClr val="accent1"/>
          </a:solidFill>
          <a:ln>
            <a:noFill/>
          </a:ln>
        </p:spPr>
        <p:txBody>
          <a:bodyPr vert="horz" wrap="square" lIns="91440" tIns="45720" rIns="91440" bIns="45720" numCol="1" anchor="t" anchorCtr="0" compatLnSpc="1"/>
          <a:lstStyle/>
          <a:p>
            <a:endParaRPr lang="zh-CN" altLang="en-US" sz="1400">
              <a:solidFill>
                <a:prstClr val="black"/>
              </a:solidFill>
              <a:ea typeface="微软雅黑" panose="020B0503020204020204" pitchFamily="34" charset="-122"/>
            </a:endParaRPr>
          </a:p>
        </p:txBody>
      </p:sp>
      <p:sp>
        <p:nvSpPr>
          <p:cNvPr id="20" name="矩形 19"/>
          <p:cNvSpPr/>
          <p:nvPr/>
        </p:nvSpPr>
        <p:spPr>
          <a:xfrm>
            <a:off x="13743" y="857238"/>
            <a:ext cx="6264712" cy="3044190"/>
          </a:xfrm>
          <a:prstGeom prst="rect">
            <a:avLst/>
          </a:prstGeom>
        </p:spPr>
        <p:txBody>
          <a:bodyPr wrap="square">
            <a:spAutoFit/>
          </a:bodyPr>
          <a:lstStyle/>
          <a:p>
            <a:pPr>
              <a:lnSpc>
                <a:spcPct val="120000"/>
              </a:lnSpc>
            </a:pPr>
            <a:r>
              <a:rPr lang="en-US" altLang="zh-CN" sz="3200" b="1" dirty="0" smtClean="0">
                <a:solidFill>
                  <a:schemeClr val="tx1">
                    <a:lumMod val="75000"/>
                    <a:lumOff val="25000"/>
                  </a:schemeClr>
                </a:solidFill>
                <a:latin typeface="微软雅黑" panose="020B0503020204020204" pitchFamily="34" charset="-122"/>
                <a:ea typeface="微软雅黑" panose="020B0503020204020204" pitchFamily="34" charset="-122"/>
              </a:rPr>
              <a:t>2018-2020</a:t>
            </a:r>
            <a:r>
              <a:rPr lang="zh-CN" altLang="en-US" sz="3200" b="1" dirty="0" smtClean="0">
                <a:solidFill>
                  <a:schemeClr val="tx1">
                    <a:lumMod val="75000"/>
                    <a:lumOff val="25000"/>
                  </a:schemeClr>
                </a:solidFill>
                <a:latin typeface="微软雅黑" panose="020B0503020204020204" pitchFamily="34" charset="-122"/>
                <a:ea typeface="微软雅黑" panose="020B0503020204020204" pitchFamily="34" charset="-122"/>
              </a:rPr>
              <a:t>年补贴系统地址：</a:t>
            </a:r>
            <a:endParaRPr lang="en-US" altLang="zh-CN" sz="32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r>
              <a:rPr lang="en-US" altLang="zh-CN" sz="3200" b="1" dirty="0">
                <a:solidFill>
                  <a:schemeClr val="tx1">
                    <a:lumMod val="75000"/>
                    <a:lumOff val="25000"/>
                  </a:schemeClr>
                </a:solidFill>
                <a:latin typeface="微软雅黑" panose="020B0503020204020204" pitchFamily="34" charset="-122"/>
                <a:ea typeface="微软雅黑" panose="020B0503020204020204" pitchFamily="34" charset="-122"/>
                <a:hlinkClick r:id="rId3"/>
              </a:rPr>
              <a:t>http://202.61.89.161:12018</a:t>
            </a:r>
            <a:r>
              <a:rPr lang="en-US" altLang="zh-CN" sz="3200" b="1" dirty="0" smtClean="0">
                <a:solidFill>
                  <a:schemeClr val="tx1">
                    <a:lumMod val="75000"/>
                    <a:lumOff val="25000"/>
                  </a:schemeClr>
                </a:solidFill>
                <a:latin typeface="微软雅黑" panose="020B0503020204020204" pitchFamily="34" charset="-122"/>
                <a:ea typeface="微软雅黑" panose="020B0503020204020204" pitchFamily="34" charset="-122"/>
                <a:hlinkClick r:id="rId3"/>
              </a:rPr>
              <a:t>/</a:t>
            </a:r>
            <a:endParaRPr lang="en-US" altLang="zh-CN" sz="32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r>
              <a:rPr lang="zh-CN" altLang="en-US" sz="3200" b="1" dirty="0" smtClean="0">
                <a:solidFill>
                  <a:schemeClr val="tx1">
                    <a:lumMod val="75000"/>
                    <a:lumOff val="25000"/>
                  </a:schemeClr>
                </a:solidFill>
                <a:latin typeface="微软雅黑" panose="020B0503020204020204" pitchFamily="34" charset="-122"/>
                <a:ea typeface="微软雅黑" panose="020B0503020204020204" pitchFamily="34" charset="-122"/>
              </a:rPr>
              <a:t>补贴系统导航：</a:t>
            </a:r>
            <a:endParaRPr lang="en-US" altLang="zh-CN" sz="32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r>
              <a:rPr lang="en-US" altLang="zh-CN" sz="3200" b="1" dirty="0" smtClean="0">
                <a:latin typeface="微软雅黑" panose="020B0503020204020204" pitchFamily="34" charset="-122"/>
                <a:ea typeface="微软雅黑" panose="020B0503020204020204" pitchFamily="34" charset="-122"/>
                <a:sym typeface="+mn-ea"/>
                <a:hlinkClick r:id="rId4"/>
              </a:rPr>
              <a:t>http://www.scagri.gov.cn</a:t>
            </a:r>
            <a:r>
              <a:rPr lang="en-US" altLang="zh-CN" sz="3200" b="1" dirty="0" smtClean="0">
                <a:solidFill>
                  <a:schemeClr val="tx1">
                    <a:lumMod val="75000"/>
                    <a:lumOff val="25000"/>
                  </a:schemeClr>
                </a:solidFill>
                <a:latin typeface="微软雅黑" panose="020B0503020204020204" pitchFamily="34" charset="-122"/>
                <a:ea typeface="微软雅黑" panose="020B0503020204020204" pitchFamily="34" charset="-122"/>
                <a:hlinkClick r:id="rId5"/>
              </a:rPr>
              <a:t>/</a:t>
            </a:r>
            <a:endParaRPr lang="en-US" altLang="zh-CN" sz="32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endParaRPr lang="en-US" altLang="zh-CN" sz="32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原创设计师QQ598969553      _7"/>
          <p:cNvSpPr txBox="1"/>
          <p:nvPr/>
        </p:nvSpPr>
        <p:spPr>
          <a:xfrm>
            <a:off x="1571604" y="2857502"/>
            <a:ext cx="5639771" cy="457013"/>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800" dirty="0">
                <a:solidFill>
                  <a:prstClr val="black">
                    <a:lumMod val="85000"/>
                    <a:lumOff val="15000"/>
                  </a:prstClr>
                </a:solidFill>
                <a:latin typeface="微软雅黑" panose="020B0503020204020204" pitchFamily="34" charset="-122"/>
                <a:ea typeface="微软雅黑" panose="020B0503020204020204" pitchFamily="34" charset="-122"/>
              </a:rPr>
              <a:t>谢谢</a:t>
            </a:r>
            <a:r>
              <a:rPr lang="zh-CN" altLang="en-US" sz="4800" dirty="0" smtClean="0">
                <a:solidFill>
                  <a:prstClr val="black">
                    <a:lumMod val="85000"/>
                    <a:lumOff val="15000"/>
                  </a:prstClr>
                </a:solidFill>
                <a:latin typeface="微软雅黑" panose="020B0503020204020204" pitchFamily="34" charset="-122"/>
                <a:ea typeface="微软雅黑" panose="020B0503020204020204" pitchFamily="34" charset="-122"/>
              </a:rPr>
              <a:t>大家</a:t>
            </a:r>
            <a:endParaRPr lang="en-US" altLang="ko-KR" sz="48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74" name="原创设计师QQ598969553      _8"/>
          <p:cNvSpPr txBox="1"/>
          <p:nvPr/>
        </p:nvSpPr>
        <p:spPr>
          <a:xfrm>
            <a:off x="2006259" y="1214428"/>
            <a:ext cx="4637443" cy="1008613"/>
          </a:xfrm>
          <a:prstGeom prst="rect">
            <a:avLst/>
          </a:prstGeom>
        </p:spPr>
        <p:txBody>
          <a:bodyPr lIns="0" tIns="0" rIns="0" bIns="0"/>
          <a:lstStyle>
            <a:lvl1pPr marL="0" indent="0" algn="l" defTabSz="914400" rtl="0" eaLnBrk="1" latinLnBrk="1" hangingPunct="1">
              <a:spcBef>
                <a:spcPct val="20000"/>
              </a:spcBef>
              <a:buFont typeface="Arial" panose="020B0604020202020204" pitchFamily="34" charset="0"/>
              <a:buNone/>
              <a:defRPr sz="2800" b="1" kern="1200" baseline="0">
                <a:solidFill>
                  <a:schemeClr val="bg1"/>
                </a:solidFill>
                <a:latin typeface="Tahoma" panose="020B0604030504040204" pitchFamily="34" charset="0"/>
                <a:ea typeface="+mn-ea"/>
                <a:cs typeface="Tahoma" panose="020B0604030504040204" pitchFamily="34" charset="0"/>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altLang="zh-CN" sz="9600" dirty="0" smtClean="0">
                <a:solidFill>
                  <a:schemeClr val="accent1"/>
                </a:solidFill>
                <a:effectLst>
                  <a:outerShdw blurRad="63500" sx="102000" sy="102000" algn="ctr" rotWithShape="0">
                    <a:prstClr val="black">
                      <a:alpha val="40000"/>
                    </a:prstClr>
                  </a:outerShdw>
                </a:effectLst>
                <a:latin typeface="Agency FB" panose="020B0503020202020204" pitchFamily="34" charset="0"/>
                <a:ea typeface="微软雅黑" panose="020B0503020204020204" pitchFamily="34" charset="-122"/>
              </a:rPr>
              <a:t>End</a:t>
            </a:r>
            <a:endParaRPr lang="en-US" altLang="ko-KR" sz="9600" dirty="0">
              <a:solidFill>
                <a:schemeClr val="accent1"/>
              </a:solidFill>
              <a:effectLst>
                <a:outerShdw blurRad="63500" sx="102000" sy="102000" algn="ctr" rotWithShape="0">
                  <a:prstClr val="black">
                    <a:alpha val="40000"/>
                  </a:prstClr>
                </a:outerShdw>
              </a:effectLst>
              <a:latin typeface="Agency FB" panose="020B0503020202020204" pitchFamily="34" charset="0"/>
              <a:ea typeface="微软雅黑" panose="020B0503020204020204" pitchFamily="34" charset="-122"/>
            </a:endParaRPr>
          </a:p>
        </p:txBody>
      </p:sp>
      <p:pic>
        <p:nvPicPr>
          <p:cNvPr id="12" name="Picture 64"/>
          <p:cNvPicPr>
            <a:picLocks noGrp="1" noSelect="1" noRot="1" noChangeAspect="1" noMove="1" noResize="1" noChangeShapeType="1"/>
          </p:cNvPicPr>
          <p:nvPr/>
        </p:nvPicPr>
        <p:blipFill>
          <a:blip r:embed="rId1" cstate="screen"/>
          <a:stretch>
            <a:fillRect/>
          </a:stretch>
        </p:blipFill>
        <p:spPr>
          <a:xfrm>
            <a:off x="3583616" y="17705564"/>
            <a:ext cx="1976768" cy="511028"/>
          </a:xfrm>
          <a:prstGeom prst="rect">
            <a:avLst/>
          </a:prstGeom>
        </p:spPr>
      </p:pic>
      <p:sp>
        <p:nvSpPr>
          <p:cNvPr id="6" name="原创设计师QQ598969553      _24">
            <a:hlinkClick r:id="rId2" action="ppaction://hlinksldjump"/>
          </p:cNvPr>
          <p:cNvSpPr>
            <a:spLocks noEditPoints="1"/>
          </p:cNvSpPr>
          <p:nvPr/>
        </p:nvSpPr>
        <p:spPr bwMode="auto">
          <a:xfrm>
            <a:off x="8897417" y="4885810"/>
            <a:ext cx="246583" cy="257690"/>
          </a:xfrm>
          <a:custGeom>
            <a:avLst/>
            <a:gdLst>
              <a:gd name="T0" fmla="*/ 81 w 94"/>
              <a:gd name="T1" fmla="*/ 57 h 98"/>
              <a:gd name="T2" fmla="*/ 81 w 94"/>
              <a:gd name="T3" fmla="*/ 95 h 98"/>
              <a:gd name="T4" fmla="*/ 81 w 94"/>
              <a:gd name="T5" fmla="*/ 98 h 98"/>
              <a:gd name="T6" fmla="*/ 78 w 94"/>
              <a:gd name="T7" fmla="*/ 98 h 98"/>
              <a:gd name="T8" fmla="*/ 67 w 94"/>
              <a:gd name="T9" fmla="*/ 98 h 98"/>
              <a:gd name="T10" fmla="*/ 67 w 94"/>
              <a:gd name="T11" fmla="*/ 68 h 98"/>
              <a:gd name="T12" fmla="*/ 62 w 94"/>
              <a:gd name="T13" fmla="*/ 64 h 98"/>
              <a:gd name="T14" fmla="*/ 49 w 94"/>
              <a:gd name="T15" fmla="*/ 64 h 98"/>
              <a:gd name="T16" fmla="*/ 45 w 94"/>
              <a:gd name="T17" fmla="*/ 68 h 98"/>
              <a:gd name="T18" fmla="*/ 45 w 94"/>
              <a:gd name="T19" fmla="*/ 98 h 98"/>
              <a:gd name="T20" fmla="*/ 15 w 94"/>
              <a:gd name="T21" fmla="*/ 98 h 98"/>
              <a:gd name="T22" fmla="*/ 12 w 94"/>
              <a:gd name="T23" fmla="*/ 98 h 98"/>
              <a:gd name="T24" fmla="*/ 12 w 94"/>
              <a:gd name="T25" fmla="*/ 95 h 98"/>
              <a:gd name="T26" fmla="*/ 12 w 94"/>
              <a:gd name="T27" fmla="*/ 57 h 98"/>
              <a:gd name="T28" fmla="*/ 3 w 94"/>
              <a:gd name="T29" fmla="*/ 57 h 98"/>
              <a:gd name="T30" fmla="*/ 0 w 94"/>
              <a:gd name="T31" fmla="*/ 50 h 98"/>
              <a:gd name="T32" fmla="*/ 44 w 94"/>
              <a:gd name="T33" fmla="*/ 3 h 98"/>
              <a:gd name="T34" fmla="*/ 47 w 94"/>
              <a:gd name="T35" fmla="*/ 0 h 98"/>
              <a:gd name="T36" fmla="*/ 50 w 94"/>
              <a:gd name="T37" fmla="*/ 3 h 98"/>
              <a:gd name="T38" fmla="*/ 94 w 94"/>
              <a:gd name="T39" fmla="*/ 50 h 98"/>
              <a:gd name="T40" fmla="*/ 90 w 94"/>
              <a:gd name="T41" fmla="*/ 57 h 98"/>
              <a:gd name="T42" fmla="*/ 81 w 94"/>
              <a:gd name="T43" fmla="*/ 57 h 98"/>
              <a:gd name="T44" fmla="*/ 74 w 94"/>
              <a:gd name="T45" fmla="*/ 8 h 98"/>
              <a:gd name="T46" fmla="*/ 77 w 94"/>
              <a:gd name="T47" fmla="*/ 8 h 98"/>
              <a:gd name="T48" fmla="*/ 77 w 94"/>
              <a:gd name="T49" fmla="*/ 2 h 98"/>
              <a:gd name="T50" fmla="*/ 61 w 94"/>
              <a:gd name="T51" fmla="*/ 2 h 98"/>
              <a:gd name="T52" fmla="*/ 61 w 94"/>
              <a:gd name="T53" fmla="*/ 8 h 98"/>
              <a:gd name="T54" fmla="*/ 64 w 94"/>
              <a:gd name="T55" fmla="*/ 8 h 98"/>
              <a:gd name="T56" fmla="*/ 64 w 94"/>
              <a:gd name="T57" fmla="*/ 13 h 98"/>
              <a:gd name="T58" fmla="*/ 74 w 94"/>
              <a:gd name="T59" fmla="*/ 25 h 98"/>
              <a:gd name="T60" fmla="*/ 74 w 94"/>
              <a:gd name="T61" fmla="*/ 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98">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chemeClr val="accent1"/>
          </a:solidFill>
          <a:ln>
            <a:noFill/>
          </a:ln>
        </p:spPr>
        <p:txBody>
          <a:bodyPr vert="horz" wrap="square" lIns="91440" tIns="45720" rIns="91440" bIns="45720" numCol="1" anchor="t" anchorCtr="0" compatLnSpc="1"/>
          <a:lstStyle/>
          <a:p>
            <a:endParaRPr lang="zh-CN" altLang="en-US" sz="1400">
              <a:solidFill>
                <a:prstClr val="black"/>
              </a:solidFill>
              <a:ea typeface="微软雅黑" panose="020B0503020204020204" pitchFamily="34" charset="-122"/>
            </a:endParaRPr>
          </a:p>
        </p:txBody>
      </p:sp>
      <p:sp>
        <p:nvSpPr>
          <p:cNvPr id="7" name="页脚占位符 6"/>
          <p:cNvSpPr>
            <a:spLocks noGrp="1"/>
          </p:cNvSpPr>
          <p:nvPr>
            <p:ph type="ftr" sz="quarter" idx="11"/>
          </p:nvPr>
        </p:nvSpPr>
        <p:spPr/>
        <p:txBody>
          <a:bodyPr/>
          <a:lstStyle/>
          <a:p>
            <a:pPr>
              <a:defRPr/>
            </a:pPr>
            <a:r>
              <a:rPr lang="zh-CN" altLang="en-US" smtClean="0"/>
              <a:t>达川区农机推广站</a:t>
            </a:r>
            <a:endParaRPr lang="zh-CN" altLang="zh-CN"/>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页脚占位符 2"/>
          <p:cNvSpPr>
            <a:spLocks noGrp="1"/>
          </p:cNvSpPr>
          <p:nvPr>
            <p:ph type="ftr" sz="quarter" idx="11"/>
          </p:nvPr>
        </p:nvSpPr>
        <p:spPr/>
        <p:txBody>
          <a:bodyPr/>
          <a:p>
            <a:pPr>
              <a:defRPr/>
            </a:pPr>
            <a:r>
              <a:rPr lang="zh-CN" altLang="en-US" smtClean="0"/>
              <a:t>达川区农机推广站</a:t>
            </a:r>
            <a:endParaRPr lang="zh-CN" altLang="zh-CN"/>
          </a:p>
        </p:txBody>
      </p:sp>
      <p:pic>
        <p:nvPicPr>
          <p:cNvPr id="4" name="图片 3" descr="【农机购置补贴】-四川省农业农村厅"/>
          <p:cNvPicPr>
            <a:picLocks noChangeAspect="1"/>
          </p:cNvPicPr>
          <p:nvPr/>
        </p:nvPicPr>
        <p:blipFill>
          <a:blip r:embed="rId1"/>
          <a:stretch>
            <a:fillRect/>
          </a:stretch>
        </p:blipFill>
        <p:spPr>
          <a:xfrm>
            <a:off x="80645" y="-635"/>
            <a:ext cx="8816340" cy="4849495"/>
          </a:xfrm>
          <a:prstGeom prst="rect">
            <a:avLst/>
          </a:prstGeom>
        </p:spPr>
      </p:pic>
      <p:sp>
        <p:nvSpPr>
          <p:cNvPr id="5" name="圆角矩形 4"/>
          <p:cNvSpPr/>
          <p:nvPr/>
        </p:nvSpPr>
        <p:spPr>
          <a:xfrm>
            <a:off x="8172450" y="2068195"/>
            <a:ext cx="838835" cy="10909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b="1"/>
              <a:t>第三步点击农机购置补贴辅助管理系统</a:t>
            </a:r>
            <a:endParaRPr lang="zh-CN" altLang="en-US" sz="1200" b="1"/>
          </a:p>
        </p:txBody>
      </p:sp>
      <p:cxnSp>
        <p:nvCxnSpPr>
          <p:cNvPr id="6" name="直接箭头连接符 5"/>
          <p:cNvCxnSpPr/>
          <p:nvPr/>
        </p:nvCxnSpPr>
        <p:spPr>
          <a:xfrm flipH="1" flipV="1">
            <a:off x="5494655" y="1224280"/>
            <a:ext cx="2677795" cy="1279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页脚占位符 2"/>
          <p:cNvSpPr>
            <a:spLocks noGrp="1"/>
          </p:cNvSpPr>
          <p:nvPr>
            <p:ph type="ftr" sz="quarter" idx="11"/>
          </p:nvPr>
        </p:nvSpPr>
        <p:spPr/>
        <p:txBody>
          <a:bodyPr/>
          <a:p>
            <a:pPr>
              <a:defRPr/>
            </a:pPr>
            <a:r>
              <a:rPr lang="zh-CN" altLang="en-US" smtClean="0"/>
              <a:t>达川区农机推广站</a:t>
            </a:r>
            <a:endParaRPr lang="zh-CN" altLang="zh-CN"/>
          </a:p>
        </p:txBody>
      </p:sp>
      <p:pic>
        <p:nvPicPr>
          <p:cNvPr id="4" name="图片 3" descr="【农机购置补贴辅助管理系统】-四川省农业农村厅"/>
          <p:cNvPicPr>
            <a:picLocks noChangeAspect="1"/>
          </p:cNvPicPr>
          <p:nvPr/>
        </p:nvPicPr>
        <p:blipFill>
          <a:blip r:embed="rId1"/>
          <a:stretch>
            <a:fillRect/>
          </a:stretch>
        </p:blipFill>
        <p:spPr>
          <a:xfrm>
            <a:off x="-106680" y="12700"/>
            <a:ext cx="8534400" cy="4838700"/>
          </a:xfrm>
          <a:prstGeom prst="rect">
            <a:avLst/>
          </a:prstGeom>
        </p:spPr>
      </p:pic>
      <p:sp>
        <p:nvSpPr>
          <p:cNvPr id="5" name="页脚占位符 3"/>
          <p:cNvSpPr>
            <a:spLocks noGrp="1"/>
          </p:cNvSpPr>
          <p:nvPr/>
        </p:nvSpPr>
        <p:spPr>
          <a:xfrm>
            <a:off x="6110605" y="5475287"/>
            <a:ext cx="2895600" cy="357188"/>
          </a:xfrm>
          <a:prstGeom prst="rect">
            <a:avLst/>
          </a:prstGeom>
        </p:spPr>
        <p:txBody>
          <a:bodyPr anchor="b"/>
          <a:lstStyle>
            <a:lvl1pPr marL="0" algn="l" rtl="0" eaLnBrk="1" latinLnBrk="0" hangingPunct="1">
              <a:defRPr kumimoji="0" sz="1200" kern="1200">
                <a:solidFill>
                  <a:schemeClr val="bg2">
                    <a:shade val="50000"/>
                    <a:satMod val="200000"/>
                  </a:schemeClr>
                </a:solidFill>
                <a:effectLst/>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lstStyle>
          <a:p>
            <a:r>
              <a:rPr lang="zh-CN" altLang="en-US" smtClean="0"/>
              <a:t>达川区农机推广站</a:t>
            </a:r>
            <a:endParaRPr lang="zh-CN" altLang="en-US"/>
          </a:p>
        </p:txBody>
      </p:sp>
      <p:sp>
        <p:nvSpPr>
          <p:cNvPr id="6" name="圆角矩形 5"/>
          <p:cNvSpPr/>
          <p:nvPr/>
        </p:nvSpPr>
        <p:spPr>
          <a:xfrm>
            <a:off x="6110605" y="1439545"/>
            <a:ext cx="1392555" cy="9677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b="1"/>
              <a:t>第四步点击</a:t>
            </a:r>
            <a:r>
              <a:rPr lang="en-US" altLang="zh-CN" sz="1200" b="1"/>
              <a:t>XX</a:t>
            </a:r>
            <a:r>
              <a:rPr lang="zh-CN" altLang="en-US" sz="1200" b="1"/>
              <a:t>年农机购置补贴辅助管理系统</a:t>
            </a:r>
            <a:endParaRPr lang="zh-CN" altLang="en-US" sz="1200" b="1"/>
          </a:p>
        </p:txBody>
      </p:sp>
      <p:cxnSp>
        <p:nvCxnSpPr>
          <p:cNvPr id="7" name="直接箭头连接符 6"/>
          <p:cNvCxnSpPr>
            <a:stCxn id="6" idx="1"/>
          </p:cNvCxnSpPr>
          <p:nvPr/>
        </p:nvCxnSpPr>
        <p:spPr>
          <a:xfrm flipH="1" flipV="1">
            <a:off x="3924300" y="1419860"/>
            <a:ext cx="2186305" cy="5035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左箭头 2"/>
          <p:cNvSpPr/>
          <p:nvPr/>
        </p:nvSpPr>
        <p:spPr>
          <a:xfrm>
            <a:off x="5463540" y="1905000"/>
            <a:ext cx="608965" cy="7670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6072505" y="252730"/>
            <a:ext cx="2786380" cy="431927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CN" altLang="en-US" sz="2400" b="1" dirty="0" smtClean="0"/>
              <a:t>八个个端口进入：</a:t>
            </a:r>
            <a:endParaRPr lang="en-US" altLang="zh-CN" sz="2400" b="1" dirty="0" smtClean="0"/>
          </a:p>
          <a:p>
            <a:pPr algn="ctr"/>
            <a:r>
              <a:rPr lang="zh-CN" altLang="en-US" sz="2000" dirty="0" smtClean="0"/>
              <a:t>一是补贴情况公开，社会人员（包括购机者）查看购机信息；二是我们操作（浏览）人员登录；三是生产企业登录；四是信息公开专栏；五是生产企业登记；六是</a:t>
            </a:r>
            <a:r>
              <a:rPr lang="zh-CN" altLang="en-US" sz="2000" b="1" dirty="0" smtClean="0"/>
              <a:t> 重点品目资金使用情况；七是资金使用情况；八是补贴产品查询。</a:t>
            </a:r>
            <a:endParaRPr lang="zh-CN" altLang="en-US" sz="2000" dirty="0"/>
          </a:p>
        </p:txBody>
      </p:sp>
      <p:pic>
        <p:nvPicPr>
          <p:cNvPr id="2" name="图片 1" descr="农机购置补贴辅助管理系统"/>
          <p:cNvPicPr>
            <a:picLocks noChangeAspect="1"/>
          </p:cNvPicPr>
          <p:nvPr/>
        </p:nvPicPr>
        <p:blipFill>
          <a:blip r:embed="rId1"/>
          <a:stretch>
            <a:fillRect/>
          </a:stretch>
        </p:blipFill>
        <p:spPr>
          <a:xfrm>
            <a:off x="-557530" y="252095"/>
            <a:ext cx="6020435" cy="4319905"/>
          </a:xfrm>
          <a:prstGeom prst="rect">
            <a:avLst/>
          </a:prstGeom>
        </p:spPr>
      </p:pic>
      <p:sp>
        <p:nvSpPr>
          <p:cNvPr id="5" name="页脚占位符 4"/>
          <p:cNvSpPr>
            <a:spLocks noGrp="1"/>
          </p:cNvSpPr>
          <p:nvPr>
            <p:ph type="ftr" sz="quarter" idx="11"/>
          </p:nvPr>
        </p:nvSpPr>
        <p:spPr/>
        <p:txBody>
          <a:bodyPr/>
          <a:p>
            <a:pPr algn="ctr"/>
            <a:r>
              <a:rPr lang="zh-CN" altLang="en-US" smtClean="0"/>
              <a:t>达川区农机推广站</a:t>
            </a: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928662" y="357172"/>
            <a:ext cx="6929486"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t>达川区补贴信息公开专栏</a:t>
            </a:r>
            <a:endParaRPr lang="zh-CN" altLang="en-US" sz="2800" dirty="0"/>
          </a:p>
        </p:txBody>
      </p:sp>
      <p:sp>
        <p:nvSpPr>
          <p:cNvPr id="5" name="椭圆 4"/>
          <p:cNvSpPr/>
          <p:nvPr/>
        </p:nvSpPr>
        <p:spPr>
          <a:xfrm>
            <a:off x="571500" y="4131310"/>
            <a:ext cx="8215630" cy="869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t>点击信息公开专栏</a:t>
            </a:r>
            <a:r>
              <a:rPr lang="en-US" altLang="zh-CN" sz="1400" b="1" dirty="0" smtClean="0"/>
              <a:t>---</a:t>
            </a:r>
            <a:r>
              <a:rPr lang="zh-CN" altLang="en-US" sz="1400" b="1" dirty="0" smtClean="0"/>
              <a:t>进入四川省农机购置补贴信息公开专栏</a:t>
            </a:r>
            <a:r>
              <a:rPr lang="en-US" altLang="zh-CN" sz="1400" b="1" dirty="0" smtClean="0"/>
              <a:t>---</a:t>
            </a:r>
            <a:r>
              <a:rPr lang="zh-CN" altLang="en-US" sz="1400" b="1" dirty="0" smtClean="0"/>
              <a:t>点击达州市达川区</a:t>
            </a:r>
            <a:r>
              <a:rPr lang="en-US" altLang="zh-CN" sz="1400" b="1" dirty="0" smtClean="0"/>
              <a:t>---</a:t>
            </a:r>
            <a:r>
              <a:rPr lang="zh-CN" altLang="en-US" sz="1400" b="1" dirty="0" smtClean="0"/>
              <a:t>进入达川区农机购置补贴信息公开专栏（网址</a:t>
            </a:r>
            <a:r>
              <a:rPr lang="en-US" altLang="zh-CN" sz="1400" b="1" dirty="0" smtClean="0"/>
              <a:t>202.61.89.161:13096/</a:t>
            </a:r>
            <a:r>
              <a:rPr lang="en-US" altLang="zh-CN" sz="1400" b="1" dirty="0" err="1" smtClean="0"/>
              <a:t>DaChuanQu</a:t>
            </a:r>
            <a:r>
              <a:rPr lang="zh-CN" altLang="en-US" sz="1400" b="1" dirty="0" smtClean="0"/>
              <a:t>）</a:t>
            </a:r>
            <a:endParaRPr lang="zh-CN" altLang="en-US" sz="1400" b="1" dirty="0"/>
          </a:p>
        </p:txBody>
      </p:sp>
      <p:sp>
        <p:nvSpPr>
          <p:cNvPr id="4" name="页脚占位符 3"/>
          <p:cNvSpPr>
            <a:spLocks noGrp="1"/>
          </p:cNvSpPr>
          <p:nvPr>
            <p:ph type="ftr" sz="quarter" idx="11"/>
          </p:nvPr>
        </p:nvSpPr>
        <p:spPr>
          <a:xfrm>
            <a:off x="6084570" y="4778375"/>
            <a:ext cx="2526030" cy="356870"/>
          </a:xfrm>
        </p:spPr>
        <p:txBody>
          <a:bodyPr/>
          <a:p>
            <a:pPr algn="ctr"/>
            <a:r>
              <a:rPr lang="zh-CN" altLang="en-US" smtClean="0"/>
              <a:t>达川区农机推广站</a:t>
            </a:r>
            <a:endParaRPr lang="zh-CN" altLang="en-US"/>
          </a:p>
        </p:txBody>
      </p:sp>
      <p:pic>
        <p:nvPicPr>
          <p:cNvPr id="3" name="图片 2" descr="四川省农机购置补贴信息公开专栏1"/>
          <p:cNvPicPr>
            <a:picLocks noChangeAspect="1"/>
          </p:cNvPicPr>
          <p:nvPr/>
        </p:nvPicPr>
        <p:blipFill>
          <a:blip r:embed="rId1"/>
          <a:stretch>
            <a:fillRect/>
          </a:stretch>
        </p:blipFill>
        <p:spPr>
          <a:xfrm>
            <a:off x="36195" y="984250"/>
            <a:ext cx="4580890" cy="3174365"/>
          </a:xfrm>
          <a:prstGeom prst="rect">
            <a:avLst/>
          </a:prstGeom>
        </p:spPr>
      </p:pic>
      <p:pic>
        <p:nvPicPr>
          <p:cNvPr id="7" name="图片 6" descr="达川区农机购置补贴信息公开专栏"/>
          <p:cNvPicPr>
            <a:picLocks noChangeAspect="1"/>
          </p:cNvPicPr>
          <p:nvPr/>
        </p:nvPicPr>
        <p:blipFill>
          <a:blip r:embed="rId2"/>
          <a:stretch>
            <a:fillRect/>
          </a:stretch>
        </p:blipFill>
        <p:spPr>
          <a:xfrm>
            <a:off x="4838700" y="984250"/>
            <a:ext cx="4458970" cy="3173730"/>
          </a:xfrm>
          <a:prstGeom prst="rect">
            <a:avLst/>
          </a:prstGeom>
        </p:spPr>
      </p:pic>
    </p:spTree>
  </p:cSld>
  <p:clrMapOvr>
    <a:masterClrMapping/>
  </p:clrMapOvr>
</p:sld>
</file>

<file path=ppt/tags/tag1.xml><?xml version="1.0" encoding="utf-8"?>
<p:tagLst xmlns:p="http://schemas.openxmlformats.org/presentationml/2006/main">
  <p:tag name="MH" val="20151208221311"/>
  <p:tag name="MH_LIBRARY" val="GRAPHIC"/>
  <p:tag name="MH_TYPE" val="Other"/>
  <p:tag name="MH_ORDER" val="2"/>
</p:tagLst>
</file>

<file path=ppt/tags/tag2.xml><?xml version="1.0" encoding="utf-8"?>
<p:tagLst xmlns:p="http://schemas.openxmlformats.org/presentationml/2006/main">
  <p:tag name="MH" val="20151208221311"/>
  <p:tag name="MH_LIBRARY" val="GRAPHIC"/>
  <p:tag name="MH_TYPE" val="Other"/>
  <p:tag name="MH_ORDER" val="2"/>
</p:tagLst>
</file>

<file path=ppt/tags/tag3.xml><?xml version="1.0" encoding="utf-8"?>
<p:tagLst xmlns:p="http://schemas.openxmlformats.org/presentationml/2006/main">
  <p:tag name="MH" val="20151208221311"/>
  <p:tag name="MH_LIBRARY" val="GRAPHIC"/>
  <p:tag name="MH_TYPE" val="Other"/>
  <p:tag name="MH_ORDER" val="2"/>
</p:tagLst>
</file>

<file path=ppt/tags/tag4.xml><?xml version="1.0" encoding="utf-8"?>
<p:tagLst xmlns:p="http://schemas.openxmlformats.org/presentationml/2006/main">
  <p:tag name="MH" val="20151208221311"/>
  <p:tag name="MH_LIBRARY" val="GRAPHIC"/>
  <p:tag name="MH_TYPE" val="Other"/>
  <p:tag name="MH_ORDER" val="2"/>
</p:tagLst>
</file>

<file path=ppt/tags/tag5.xml><?xml version="1.0" encoding="utf-8"?>
<p:tagLst xmlns:p="http://schemas.openxmlformats.org/presentationml/2006/main">
  <p:tag name="MH" val="20151208221311"/>
  <p:tag name="MH_LIBRARY" val="GRAPHIC"/>
  <p:tag name="MH_TYPE" val="Other"/>
  <p:tag name="MH_ORDER" val="2"/>
</p:tagLst>
</file>

<file path=ppt/tags/tag6.xml><?xml version="1.0" encoding="utf-8"?>
<p:tagLst xmlns:p="http://schemas.openxmlformats.org/presentationml/2006/main">
  <p:tag name="MH" val="20151208221311"/>
  <p:tag name="MH_LIBRARY" val="GRAPHIC"/>
  <p:tag name="MH_TYPE" val="Other"/>
  <p:tag name="MH_ORDER" val="2"/>
</p:tagLst>
</file>

<file path=ppt/tags/tag7.xml><?xml version="1.0" encoding="utf-8"?>
<p:tagLst xmlns:p="http://schemas.openxmlformats.org/presentationml/2006/main">
  <p:tag name="ISPRING_PRESENTATION_TITLE" val="5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Solstice</Template>
  <TotalTime>0</TotalTime>
  <Words>7264</Words>
  <Application>WPS 演示</Application>
  <PresentationFormat>全屏显示(16:9)</PresentationFormat>
  <Paragraphs>1070</Paragraphs>
  <Slides>51</Slides>
  <Notes>12</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51</vt:i4>
      </vt:variant>
    </vt:vector>
  </HeadingPairs>
  <TitlesOfParts>
    <vt:vector size="73" baseType="lpstr">
      <vt:lpstr>Arial</vt:lpstr>
      <vt:lpstr>宋体</vt:lpstr>
      <vt:lpstr>Wingdings</vt:lpstr>
      <vt:lpstr>Wingdings 2</vt:lpstr>
      <vt:lpstr>Verdana</vt:lpstr>
      <vt:lpstr>微软雅黑</vt:lpstr>
      <vt:lpstr>Gill Sans MT</vt:lpstr>
      <vt:lpstr>华文中宋</vt:lpstr>
      <vt:lpstr>Arial Unicode MS</vt:lpstr>
      <vt:lpstr>Wingdings</vt:lpstr>
      <vt:lpstr>Calibri</vt:lpstr>
      <vt:lpstr>Aller Light</vt:lpstr>
      <vt:lpstr>Lato Light</vt:lpstr>
      <vt:lpstr>Segoe Print</vt:lpstr>
      <vt:lpstr>仿宋_GB2312</vt:lpstr>
      <vt:lpstr>仿宋</vt:lpstr>
      <vt:lpstr>Tahoma</vt:lpstr>
      <vt:lpstr>Times New Roman</vt:lpstr>
      <vt:lpstr>仿宋_GB2312</vt:lpstr>
      <vt:lpstr>Agency FB</vt:lpstr>
      <vt:lpstr>NumberOnly</vt:lpstr>
      <vt:lpstr>夏至</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申请资料合规性审查及处理</vt:lpstr>
      <vt:lpstr>PowerPoint 演示文稿</vt:lpstr>
      <vt:lpstr>PowerPoint 演示文稿</vt:lpstr>
      <vt:lpstr>PowerPoint 演示文稿</vt:lpstr>
      <vt:lpstr>PowerPoint 演示文稿</vt:lpstr>
      <vt:lpstr>PowerPoint 演示文稿</vt:lpstr>
    </vt:vector>
  </TitlesOfParts>
  <Company>iTianKong.com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微立体创业计划书</dc:title>
  <dc:creator>www.1ppt.com</dc:creator>
  <cp:keywords>www.1ppt.com</cp:keywords>
  <cp:lastModifiedBy>Administrator</cp:lastModifiedBy>
  <cp:revision>455</cp:revision>
  <dcterms:created xsi:type="dcterms:W3CDTF">2015-12-26T16:30:00Z</dcterms:created>
  <dcterms:modified xsi:type="dcterms:W3CDTF">2019-08-23T09:21:49Z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2052-11.1.0.8907</vt:lpwstr>
  </property>
</Properties>
</file>