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78" r:id="rId4"/>
    <p:sldId id="262" r:id="rId5"/>
    <p:sldId id="448" r:id="rId6"/>
    <p:sldId id="336" r:id="rId7"/>
    <p:sldId id="449" r:id="rId8"/>
    <p:sldId id="454" r:id="rId9"/>
    <p:sldId id="455" r:id="rId10"/>
    <p:sldId id="456" r:id="rId11"/>
    <p:sldId id="457" r:id="rId12"/>
    <p:sldId id="458" r:id="rId13"/>
    <p:sldId id="450" r:id="rId14"/>
    <p:sldId id="459" r:id="rId15"/>
    <p:sldId id="460" r:id="rId16"/>
    <p:sldId id="461" r:id="rId17"/>
    <p:sldId id="462" r:id="rId18"/>
    <p:sldId id="463" r:id="rId19"/>
    <p:sldId id="464" r:id="rId20"/>
    <p:sldId id="465" r:id="rId21"/>
    <p:sldId id="466" r:id="rId22"/>
    <p:sldId id="467" r:id="rId23"/>
    <p:sldId id="451" r:id="rId24"/>
    <p:sldId id="468" r:id="rId25"/>
    <p:sldId id="469" r:id="rId26"/>
    <p:sldId id="472" r:id="rId27"/>
    <p:sldId id="473" r:id="rId28"/>
    <p:sldId id="474" r:id="rId29"/>
    <p:sldId id="475" r:id="rId30"/>
    <p:sldId id="476" r:id="rId31"/>
    <p:sldId id="470" r:id="rId32"/>
    <p:sldId id="471" r:id="rId33"/>
    <p:sldId id="482" r:id="rId34"/>
    <p:sldId id="485" r:id="rId35"/>
    <p:sldId id="486" r:id="rId36"/>
    <p:sldId id="487" r:id="rId37"/>
    <p:sldId id="488" r:id="rId38"/>
    <p:sldId id="489" r:id="rId39"/>
    <p:sldId id="492" r:id="rId40"/>
    <p:sldId id="493" r:id="rId41"/>
    <p:sldId id="495" r:id="rId42"/>
    <p:sldId id="494" r:id="rId43"/>
    <p:sldId id="496" r:id="rId44"/>
    <p:sldId id="497" r:id="rId45"/>
    <p:sldId id="498" r:id="rId46"/>
    <p:sldId id="499" r:id="rId47"/>
    <p:sldId id="500" r:id="rId48"/>
    <p:sldId id="501" r:id="rId49"/>
    <p:sldId id="502" r:id="rId50"/>
    <p:sldId id="490" r:id="rId51"/>
    <p:sldId id="503" r:id="rId52"/>
    <p:sldId id="504" r:id="rId53"/>
    <p:sldId id="505" r:id="rId54"/>
    <p:sldId id="506" r:id="rId55"/>
    <p:sldId id="507" r:id="rId56"/>
    <p:sldId id="508" r:id="rId57"/>
    <p:sldId id="509" r:id="rId58"/>
    <p:sldId id="510" r:id="rId59"/>
    <p:sldId id="511" r:id="rId60"/>
    <p:sldId id="512" r:id="rId61"/>
    <p:sldId id="514" r:id="rId62"/>
    <p:sldId id="535" r:id="rId63"/>
    <p:sldId id="515" r:id="rId64"/>
    <p:sldId id="516" r:id="rId65"/>
    <p:sldId id="513" r:id="rId66"/>
    <p:sldId id="534" r:id="rId67"/>
    <p:sldId id="517" r:id="rId68"/>
    <p:sldId id="518" r:id="rId69"/>
    <p:sldId id="519" r:id="rId70"/>
    <p:sldId id="520" r:id="rId71"/>
    <p:sldId id="521" r:id="rId72"/>
    <p:sldId id="491" r:id="rId73"/>
    <p:sldId id="483" r:id="rId74"/>
    <p:sldId id="477" r:id="rId75"/>
    <p:sldId id="522" r:id="rId76"/>
    <p:sldId id="530" r:id="rId77"/>
    <p:sldId id="529" r:id="rId78"/>
    <p:sldId id="523" r:id="rId79"/>
    <p:sldId id="526" r:id="rId80"/>
    <p:sldId id="527" r:id="rId81"/>
    <p:sldId id="528" r:id="rId82"/>
    <p:sldId id="524" r:id="rId83"/>
    <p:sldId id="525" r:id="rId84"/>
    <p:sldId id="531" r:id="rId85"/>
    <p:sldId id="532" r:id="rId86"/>
    <p:sldId id="553" r:id="rId87"/>
    <p:sldId id="533" r:id="rId88"/>
    <p:sldId id="536" r:id="rId89"/>
    <p:sldId id="537" r:id="rId90"/>
    <p:sldId id="538" r:id="rId91"/>
    <p:sldId id="539" r:id="rId92"/>
    <p:sldId id="540" r:id="rId93"/>
    <p:sldId id="541" r:id="rId94"/>
    <p:sldId id="542" r:id="rId95"/>
    <p:sldId id="543" r:id="rId96"/>
    <p:sldId id="544" r:id="rId97"/>
    <p:sldId id="545" r:id="rId98"/>
    <p:sldId id="550" r:id="rId99"/>
    <p:sldId id="551" r:id="rId100"/>
    <p:sldId id="546" r:id="rId101"/>
    <p:sldId id="547" r:id="rId102"/>
    <p:sldId id="548" r:id="rId103"/>
    <p:sldId id="552" r:id="rId104"/>
    <p:sldId id="549" r:id="rId105"/>
    <p:sldId id="554" r:id="rId106"/>
    <p:sldId id="271" r:id="rId10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4" name="标题 13"/>
          <p:cNvSpPr>
            <a:spLocks noGrp="1"/>
          </p:cNvSpPr>
          <p:nvPr>
            <p:ph type="ctrTitle"/>
          </p:nvPr>
        </p:nvSpPr>
        <p:spPr>
          <a:xfrm>
            <a:off x="1432560" y="359898"/>
            <a:ext cx="7406640" cy="1472184"/>
          </a:xfrm>
        </p:spPr>
        <p:txBody>
          <a:bodyPr anchor="b"/>
          <a:lstStyle>
            <a:lvl1pPr algn="l">
              <a:defRPr/>
            </a:lvl1pPr>
          </a:lstStyle>
          <a:p>
            <a:r>
              <a:rPr kumimoji="0" lang="zh-CN" altLang="en-US" smtClean="0"/>
              <a:t>单击此处编辑母版标题样式</a:t>
            </a:r>
            <a:endParaRPr kumimoji="0" lang="en-US"/>
          </a:p>
        </p:txBody>
      </p:sp>
      <p:sp>
        <p:nvSpPr>
          <p:cNvPr id="22" name="副标题 21"/>
          <p:cNvSpPr>
            <a:spLocks noGrp="1"/>
          </p:cNvSpPr>
          <p:nvPr>
            <p:ph type="subTitle" idx="1"/>
          </p:nvPr>
        </p:nvSpPr>
        <p:spPr>
          <a:xfrm>
            <a:off x="1432560" y="1850064"/>
            <a:ext cx="7406640" cy="1752600"/>
          </a:xfrm>
        </p:spPr>
        <p:txBody>
          <a:bodyPr tIns="0"/>
          <a:lstStyle>
            <a:lvl1pPr marL="27305"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2017/6/13</a:t>
            </a:fld>
            <a:endParaRPr lang="zh-CN" altLang="en-US"/>
          </a:p>
        </p:txBody>
      </p:sp>
      <p:sp>
        <p:nvSpPr>
          <p:cNvPr id="20" name="页脚占位符 19"/>
          <p:cNvSpPr>
            <a:spLocks noGrp="1"/>
          </p:cNvSpPr>
          <p:nvPr>
            <p:ph type="ftr" sz="quarter" idx="11"/>
          </p:nvPr>
        </p:nvSpPr>
        <p:spPr/>
        <p:txBody>
          <a:bodyPr/>
          <a:lstStyle/>
          <a:p>
            <a:endParaRPr lang="zh-CN" altLang="en-US"/>
          </a:p>
        </p:txBody>
      </p:sp>
      <p:sp>
        <p:nvSpPr>
          <p:cNvPr id="10" name="灯片编号占位符 9"/>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椭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椭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2017/6/13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274639"/>
            <a:ext cx="18288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1143000" y="274640"/>
            <a:ext cx="55626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2017/6/13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2017/6/13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578392" y="1066800"/>
            <a:ext cx="6400800" cy="1509712"/>
          </a:xfrm>
        </p:spPr>
        <p:txBody>
          <a:bodyPr anchor="b"/>
          <a:lstStyle>
            <a:lvl1pPr marL="18415"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2017/6/13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椭圆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椭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2017/6/13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5160336"/>
            <a:ext cx="8229600" cy="1143000"/>
          </a:xfrm>
        </p:spPr>
        <p:txBody>
          <a:bodyPr anchor="ctr"/>
          <a:lstStyle>
            <a:lvl1pPr algn="ctr">
              <a:defRPr sz="4500" b="1" cap="none"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6344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2017/6/13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nchor="ct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2017/6/13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日期占位符 1"/>
          <p:cNvSpPr>
            <a:spLocks noGrp="1"/>
          </p:cNvSpPr>
          <p:nvPr>
            <p:ph type="dt" sz="half" idx="10"/>
          </p:nvPr>
        </p:nvSpPr>
        <p:spPr/>
        <p:txBody>
          <a:bodyPr/>
          <a:lstStyle/>
          <a:p>
            <a:fld id="{530820CF-B880-4189-942D-D702A7CBA730}" type="datetimeFigureOut">
              <a:rPr lang="zh-CN" altLang="en-US" smtClean="0"/>
              <a:pPr/>
              <a:t>2017/6/13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2017/6/13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2017/6/13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210" algn="l" rtl="0" eaLnBrk="1" latinLnBrk="0" hangingPunct="1">
              <a:lnSpc>
                <a:spcPts val="3000"/>
              </a:lnSpc>
              <a:spcBef>
                <a:spcPts val="600"/>
              </a:spcBef>
              <a:buClr>
                <a:schemeClr val="accent1"/>
              </a:buClr>
              <a:buSzPct val="80000"/>
              <a:buFont typeface="Wingdings 2" panose="05020102010507070707"/>
              <a:buNone/>
            </a:pPr>
            <a:endParaRPr kumimoji="0" lang="en-US" sz="3200" kern="1200">
              <a:solidFill>
                <a:schemeClr val="tx1"/>
              </a:solidFill>
              <a:latin typeface="+mn-lt"/>
              <a:ea typeface="+mn-ea"/>
              <a:cs typeface="+mn-cs"/>
            </a:endParaRPr>
          </a:p>
        </p:txBody>
      </p:sp>
      <p:sp>
        <p:nvSpPr>
          <p:cNvPr id="3" name="图片占位符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zh-CN" altLang="en-US" smtClean="0"/>
              <a:t>单击图标添加图片</a:t>
            </a:r>
            <a:endParaRPr kumimoji="0" lang="en-US" dirty="0"/>
          </a:p>
        </p:txBody>
      </p:sp>
      <p:sp>
        <p:nvSpPr>
          <p:cNvPr id="9" name="流程图: 过程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流程图: 过程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文本占位符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饼形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椭圆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同心圆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标题占位符 4"/>
          <p:cNvSpPr>
            <a:spLocks noGrp="1"/>
          </p:cNvSpPr>
          <p:nvPr>
            <p:ph type="title"/>
          </p:nvPr>
        </p:nvSpPr>
        <p:spPr>
          <a:xfrm>
            <a:off x="1435608" y="274638"/>
            <a:ext cx="7498080" cy="1143000"/>
          </a:xfrm>
          <a:prstGeom prst="rect">
            <a:avLst/>
          </a:prstGeom>
        </p:spPr>
        <p:txBody>
          <a:bodyPr anchor="ctr">
            <a:normAutofit/>
          </a:bodyPr>
          <a:lstStyle/>
          <a:p>
            <a:r>
              <a:rPr kumimoji="0" lang="zh-CN" altLang="en-US" smtClean="0"/>
              <a:t>单击此处编辑母版标题样式</a:t>
            </a:r>
            <a:endParaRPr kumimoji="0" lang="en-US"/>
          </a:p>
        </p:txBody>
      </p:sp>
      <p:sp>
        <p:nvSpPr>
          <p:cNvPr id="9" name="文本占位符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24" name="日期占位符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530820CF-B880-4189-942D-D702A7CBA730}" type="datetimeFigureOut">
              <a:rPr lang="zh-CN" altLang="en-US" smtClean="0"/>
              <a:pPr/>
              <a:t>2017/6/13</a:t>
            </a:fld>
            <a:endParaRPr lang="zh-CN" altLang="en-US"/>
          </a:p>
        </p:txBody>
      </p:sp>
      <p:sp>
        <p:nvSpPr>
          <p:cNvPr id="10" name="页脚占位符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zh-CN" altLang="en-US"/>
          </a:p>
        </p:txBody>
      </p:sp>
      <p:sp>
        <p:nvSpPr>
          <p:cNvPr id="22"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pPr/>
              <a:t>‹#›</a:t>
            </a:fld>
            <a:endParaRPr lang="zh-CN"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210" algn="l" rtl="0" eaLnBrk="1" latinLnBrk="0" hangingPunct="1">
        <a:lnSpc>
          <a:spcPct val="100000"/>
        </a:lnSpc>
        <a:spcBef>
          <a:spcPts val="600"/>
        </a:spcBef>
        <a:buClr>
          <a:schemeClr val="accent1"/>
        </a:buClr>
        <a:buSzPct val="80000"/>
        <a:buFont typeface="Wingdings 2" panose="05020102010507070707"/>
        <a:buChar char=""/>
        <a:defRPr kumimoji="0" sz="3200" kern="1200">
          <a:solidFill>
            <a:schemeClr val="tx1"/>
          </a:solidFill>
          <a:latin typeface="+mn-lt"/>
          <a:ea typeface="+mn-ea"/>
          <a:cs typeface="+mn-cs"/>
        </a:defRPr>
      </a:lvl1pPr>
      <a:lvl2pPr marL="640080" indent="-237490" algn="l" rtl="0" eaLnBrk="1" latinLnBrk="0" hangingPunct="1">
        <a:lnSpc>
          <a:spcPct val="100000"/>
        </a:lnSpc>
        <a:spcBef>
          <a:spcPts val="550"/>
        </a:spcBef>
        <a:buClr>
          <a:schemeClr val="accent1"/>
        </a:buClr>
        <a:buFont typeface="Verdana" panose="020B0604030504040204"/>
        <a:buChar char="◦"/>
        <a:defRPr kumimoji="0" sz="2800" kern="1200">
          <a:solidFill>
            <a:schemeClr val="tx1"/>
          </a:solidFill>
          <a:latin typeface="+mn-lt"/>
          <a:ea typeface="+mn-ea"/>
          <a:cs typeface="+mn-cs"/>
        </a:defRPr>
      </a:lvl2pPr>
      <a:lvl3pPr marL="887095" indent="-228600" algn="l" rtl="0" eaLnBrk="1" latinLnBrk="0" hangingPunct="1">
        <a:lnSpc>
          <a:spcPct val="100000"/>
        </a:lnSpc>
        <a:spcBef>
          <a:spcPct val="20000"/>
        </a:spcBef>
        <a:buClr>
          <a:schemeClr val="accent2"/>
        </a:buClr>
        <a:buFont typeface="Wingdings 2" panose="05020102010507070707"/>
        <a:buChar char=""/>
        <a:defRPr kumimoji="0" sz="2400" kern="1200">
          <a:solidFill>
            <a:schemeClr val="tx1"/>
          </a:solidFill>
          <a:latin typeface="+mn-lt"/>
          <a:ea typeface="+mn-ea"/>
          <a:cs typeface="+mn-cs"/>
        </a:defRPr>
      </a:lvl3pPr>
      <a:lvl4pPr marL="1097280" indent="-173990" algn="l" rtl="0" eaLnBrk="1" latinLnBrk="0" hangingPunct="1">
        <a:lnSpc>
          <a:spcPct val="100000"/>
        </a:lnSpc>
        <a:spcBef>
          <a:spcPct val="20000"/>
        </a:spcBef>
        <a:buClr>
          <a:schemeClr val="accent3"/>
        </a:buClr>
        <a:buFont typeface="Wingdings 2" panose="05020102010507070707"/>
        <a:buChar char=""/>
        <a:defRPr kumimoji="0" sz="2000" kern="1200">
          <a:solidFill>
            <a:schemeClr val="tx1"/>
          </a:solidFill>
          <a:latin typeface="+mn-lt"/>
          <a:ea typeface="+mn-ea"/>
          <a:cs typeface="+mn-cs"/>
        </a:defRPr>
      </a:lvl4pPr>
      <a:lvl5pPr marL="1298575" indent="-182880" algn="l" rtl="0" eaLnBrk="1" latinLnBrk="0" hangingPunct="1">
        <a:lnSpc>
          <a:spcPct val="100000"/>
        </a:lnSpc>
        <a:spcBef>
          <a:spcPct val="20000"/>
        </a:spcBef>
        <a:buClr>
          <a:schemeClr val="accent4"/>
        </a:buClr>
        <a:buFont typeface="Wingdings 2" panose="05020102010507070707"/>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panose="05020102010507070707"/>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www.scagri.gov.cn/ztzl/njgzbtx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285852" y="0"/>
            <a:ext cx="7406640" cy="4286256"/>
          </a:xfrm>
        </p:spPr>
        <p:txBody>
          <a:bodyPr>
            <a:noAutofit/>
          </a:bodyPr>
          <a:lstStyle/>
          <a:p>
            <a:pPr>
              <a:lnSpc>
                <a:spcPct val="200000"/>
              </a:lnSpc>
            </a:pPr>
            <a:r>
              <a:rPr lang="zh-CN" altLang="en-US" sz="6000" dirty="0" smtClean="0"/>
              <a:t>农机购置补贴产品</a:t>
            </a:r>
            <a:r>
              <a:rPr lang="en-US" altLang="zh-CN" sz="6000" dirty="0" smtClean="0"/>
              <a:t/>
            </a:r>
            <a:br>
              <a:rPr lang="en-US" altLang="zh-CN" sz="6000" dirty="0" smtClean="0"/>
            </a:br>
            <a:r>
              <a:rPr lang="zh-CN" altLang="en-US" sz="6000" dirty="0" smtClean="0"/>
              <a:t>违规行为处理</a:t>
            </a:r>
            <a:endParaRPr lang="zh-CN" altLang="en-US" sz="6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（一）轻微违规行为。主要指</a:t>
            </a:r>
            <a:r>
              <a:rPr lang="zh-CN" altLang="en-US" dirty="0" smtClean="0">
                <a:solidFill>
                  <a:srgbClr val="FF0000"/>
                </a:solidFill>
              </a:rPr>
              <a:t>无主观故意</a:t>
            </a:r>
            <a:r>
              <a:rPr lang="zh-CN" altLang="en-US" b="1" dirty="0" smtClean="0"/>
              <a:t>，</a:t>
            </a:r>
            <a:r>
              <a:rPr lang="zh-CN" altLang="en-US" dirty="0" smtClean="0"/>
              <a:t>在补贴产品投档、信息上传、公示宣传、资料归集等方面</a:t>
            </a:r>
            <a:r>
              <a:rPr lang="zh-CN" altLang="en-US" dirty="0" smtClean="0">
                <a:solidFill>
                  <a:srgbClr val="FF0000"/>
                </a:solidFill>
              </a:rPr>
              <a:t>履行承诺事项不到位</a:t>
            </a:r>
            <a:r>
              <a:rPr lang="zh-CN" altLang="en-US" dirty="0" smtClean="0"/>
              <a:t>，对补贴政策实施带来</a:t>
            </a:r>
            <a:r>
              <a:rPr lang="zh-CN" altLang="en-US" dirty="0" smtClean="0">
                <a:solidFill>
                  <a:srgbClr val="FF0000"/>
                </a:solidFill>
              </a:rPr>
              <a:t>较轻影响</a:t>
            </a:r>
            <a:r>
              <a:rPr lang="zh-CN" altLang="en-US" dirty="0" smtClean="0"/>
              <a:t>的行为，且</a:t>
            </a:r>
            <a:r>
              <a:rPr lang="zh-CN" altLang="en-US" dirty="0" smtClean="0">
                <a:solidFill>
                  <a:srgbClr val="FF0000"/>
                </a:solidFill>
              </a:rPr>
              <a:t>积极配合调查和整改。</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en-US" dirty="0" smtClean="0"/>
              <a:t>5</a:t>
            </a:r>
            <a:r>
              <a:rPr lang="zh-CN" altLang="en-US" dirty="0" smtClean="0"/>
              <a:t>、申请恢复</a:t>
            </a:r>
            <a:endParaRPr lang="en-US" altLang="zh-CN" dirty="0" smtClean="0"/>
          </a:p>
          <a:p>
            <a:pPr marL="0">
              <a:lnSpc>
                <a:spcPct val="200000"/>
              </a:lnSpc>
              <a:buNone/>
            </a:pPr>
            <a:r>
              <a:rPr lang="zh-CN" altLang="en-US" dirty="0" smtClean="0"/>
              <a:t>武汉黄鹤拖拉机制造有限公司向丹棱县农机局提出申请恢复补贴的书面报告。</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en-US" dirty="0" smtClean="0"/>
              <a:t>6</a:t>
            </a:r>
            <a:r>
              <a:rPr lang="zh-CN" altLang="en-US" dirty="0" smtClean="0"/>
              <a:t>、约谈企业</a:t>
            </a:r>
            <a:endParaRPr lang="en-US" altLang="zh-CN" dirty="0" smtClean="0"/>
          </a:p>
          <a:p>
            <a:pPr marL="0">
              <a:lnSpc>
                <a:spcPct val="200000"/>
              </a:lnSpc>
              <a:buNone/>
            </a:pPr>
            <a:r>
              <a:rPr lang="zh-CN" altLang="en-US" dirty="0" smtClean="0"/>
              <a:t>丹棱县农机局约谈武汉黄鹤拖拉机制造有限公司法定代表人或主要负责人。 </a:t>
            </a: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357166"/>
            <a:ext cx="7498080" cy="6143668"/>
          </a:xfrm>
        </p:spPr>
        <p:txBody>
          <a:bodyPr>
            <a:normAutofit fontScale="85000" lnSpcReduction="20000"/>
          </a:bodyPr>
          <a:lstStyle/>
          <a:p>
            <a:pPr marL="0">
              <a:lnSpc>
                <a:spcPct val="200000"/>
              </a:lnSpc>
              <a:buNone/>
            </a:pPr>
            <a:r>
              <a:rPr lang="en-US" dirty="0" smtClean="0"/>
              <a:t>7</a:t>
            </a:r>
            <a:r>
              <a:rPr lang="zh-CN" altLang="en-US" dirty="0" smtClean="0"/>
              <a:t>、处理结果</a:t>
            </a:r>
            <a:endParaRPr lang="en-US" altLang="zh-CN" dirty="0" smtClean="0"/>
          </a:p>
          <a:p>
            <a:pPr marL="0">
              <a:lnSpc>
                <a:spcPct val="200000"/>
              </a:lnSpc>
              <a:buNone/>
            </a:pPr>
            <a:r>
              <a:rPr lang="zh-CN" altLang="en-US" dirty="0" smtClean="0"/>
              <a:t>根据企业整改结果、申请恢复的报告，约谈情况，结合生产企业的工作情况，按照实施指导意见等政策规定和要求，经集体研究决定，</a:t>
            </a:r>
            <a:r>
              <a:rPr lang="en-US" dirty="0" smtClean="0"/>
              <a:t>2017</a:t>
            </a:r>
            <a:r>
              <a:rPr lang="zh-CN" altLang="en-US" dirty="0" smtClean="0"/>
              <a:t>年</a:t>
            </a:r>
            <a:r>
              <a:rPr lang="en-US" dirty="0" smtClean="0"/>
              <a:t>3</a:t>
            </a:r>
            <a:r>
              <a:rPr lang="zh-CN" altLang="en-US" dirty="0" smtClean="0"/>
              <a:t>月</a:t>
            </a:r>
            <a:r>
              <a:rPr lang="en-US" dirty="0" smtClean="0"/>
              <a:t>10</a:t>
            </a:r>
            <a:r>
              <a:rPr lang="zh-CN" altLang="en-US" dirty="0" smtClean="0"/>
              <a:t>日，</a:t>
            </a:r>
            <a:r>
              <a:rPr lang="en-US" altLang="zh-CN" dirty="0" smtClean="0"/>
              <a:t>《</a:t>
            </a:r>
            <a:r>
              <a:rPr lang="zh-CN" altLang="en-US" dirty="0" smtClean="0"/>
              <a:t>丹棱县农业机械管理局关于恢复武汉黄鹤拖拉机制造有限公司产品农机购置补贴的通告</a:t>
            </a:r>
            <a:r>
              <a:rPr lang="en-US" altLang="zh-CN" dirty="0" smtClean="0"/>
              <a:t>》</a:t>
            </a:r>
            <a:r>
              <a:rPr lang="zh-CN" altLang="en-US" dirty="0" smtClean="0"/>
              <a:t>（丹棱农机</a:t>
            </a:r>
            <a:r>
              <a:rPr lang="en-US" dirty="0" smtClean="0"/>
              <a:t>[2017]2</a:t>
            </a:r>
            <a:r>
              <a:rPr lang="zh-CN" altLang="en-US" dirty="0" smtClean="0"/>
              <a:t>号），自发文之日起恢复武汉黄鹤拖拉机制造有限公司产品的农机购置补贴。  </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357166"/>
            <a:ext cx="7498080" cy="6143668"/>
          </a:xfrm>
        </p:spPr>
        <p:txBody>
          <a:bodyPr>
            <a:normAutofit/>
          </a:bodyPr>
          <a:lstStyle/>
          <a:p>
            <a:pPr marL="0">
              <a:lnSpc>
                <a:spcPct val="200000"/>
              </a:lnSpc>
              <a:buNone/>
            </a:pPr>
            <a:r>
              <a:rPr lang="zh-CN" altLang="en-US" dirty="0" smtClean="0"/>
              <a:t>通过调整分档参数，拟将武汉黄鹤拖拉机制造有限公司</a:t>
            </a:r>
            <a:r>
              <a:rPr lang="en-US" dirty="0" smtClean="0"/>
              <a:t>2BFQW-6</a:t>
            </a:r>
            <a:r>
              <a:rPr lang="zh-CN" altLang="en-US" dirty="0" smtClean="0"/>
              <a:t>型精密播种机排除我省补贴范围。  </a:t>
            </a: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en-US" dirty="0" smtClean="0"/>
              <a:t>8</a:t>
            </a:r>
            <a:r>
              <a:rPr lang="zh-CN" altLang="en-US" dirty="0" smtClean="0"/>
              <a:t>、资料留存</a:t>
            </a:r>
            <a:endParaRPr lang="en-US" altLang="zh-CN" dirty="0" smtClean="0"/>
          </a:p>
          <a:p>
            <a:pPr marL="0">
              <a:lnSpc>
                <a:spcPct val="200000"/>
              </a:lnSpc>
              <a:buNone/>
            </a:pPr>
            <a:r>
              <a:rPr lang="zh-CN" altLang="en-US" dirty="0" smtClean="0"/>
              <a:t>处理完结后，丹棱县农机局应对武汉黄鹤拖拉机制造有限公司相关调查材料等留存备查。 </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14414" y="571480"/>
            <a:ext cx="7929586" cy="5929354"/>
          </a:xfrm>
        </p:spPr>
        <p:txBody>
          <a:bodyPr>
            <a:normAutofit/>
          </a:bodyPr>
          <a:lstStyle/>
          <a:p>
            <a:pPr marL="0">
              <a:lnSpc>
                <a:spcPct val="200000"/>
              </a:lnSpc>
              <a:buNone/>
            </a:pPr>
            <a:r>
              <a:rPr lang="zh-CN" altLang="en-US" dirty="0" smtClean="0"/>
              <a:t>四川省农机购置补贴政策 </a:t>
            </a:r>
            <a:endParaRPr lang="en-US" altLang="zh-CN" dirty="0" smtClean="0"/>
          </a:p>
          <a:p>
            <a:pPr marL="0">
              <a:lnSpc>
                <a:spcPct val="200000"/>
              </a:lnSpc>
              <a:buNone/>
            </a:pPr>
            <a:r>
              <a:rPr lang="zh-CN" altLang="en-US" dirty="0" smtClean="0"/>
              <a:t>通过四川省农业厅门户网址中“四川省农机购置补贴信息公开专栏”对外发布。</a:t>
            </a:r>
            <a:endParaRPr lang="en-US" altLang="zh-CN" dirty="0" smtClean="0"/>
          </a:p>
          <a:p>
            <a:pPr marL="0">
              <a:lnSpc>
                <a:spcPct val="200000"/>
              </a:lnSpc>
              <a:buNone/>
            </a:pPr>
            <a:r>
              <a:rPr lang="en-US" altLang="zh-CN" dirty="0" smtClean="0">
                <a:hlinkClick r:id="rId2"/>
              </a:rPr>
              <a:t>http://www.scagri.gov.cn/ztzl/njgzbtxx/</a:t>
            </a:r>
            <a:endParaRPr lang="en-US" altLang="zh-CN" dirty="0" smtClean="0"/>
          </a:p>
          <a:p>
            <a:pPr marL="0">
              <a:lnSpc>
                <a:spcPct val="200000"/>
              </a:lnSpc>
              <a:buNone/>
            </a:pPr>
            <a:endParaRPr lang="zh-CN" altLang="en-US" dirty="0" smtClean="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1214422"/>
            <a:ext cx="7498080" cy="5033978"/>
          </a:xfrm>
        </p:spPr>
        <p:txBody>
          <a:bodyPr>
            <a:normAutofit/>
          </a:bodyPr>
          <a:lstStyle/>
          <a:p>
            <a:pPr marL="0" indent="0">
              <a:lnSpc>
                <a:spcPct val="150000"/>
              </a:lnSpc>
              <a:buNone/>
            </a:pPr>
            <a:r>
              <a:rPr lang="zh-CN" altLang="en-US" b="1" dirty="0" smtClean="0"/>
              <a:t>以上内容，供参考。</a:t>
            </a:r>
            <a:endParaRPr lang="en-US" altLang="zh-CN" b="1" dirty="0" smtClean="0"/>
          </a:p>
          <a:p>
            <a:pPr marL="0" indent="0">
              <a:lnSpc>
                <a:spcPct val="150000"/>
              </a:lnSpc>
              <a:buNone/>
            </a:pPr>
            <a:r>
              <a:rPr lang="zh-CN" altLang="en-US" b="1" dirty="0" smtClean="0"/>
              <a:t>若有不对，敬请批评指正。</a:t>
            </a:r>
            <a:endParaRPr lang="en-US" altLang="zh-CN" b="1" dirty="0" smtClean="0"/>
          </a:p>
          <a:p>
            <a:pPr marL="0" indent="0">
              <a:lnSpc>
                <a:spcPct val="150000"/>
              </a:lnSpc>
              <a:buNone/>
            </a:pPr>
            <a:endParaRPr lang="en-US" altLang="zh-CN" b="1" dirty="0" smtClean="0"/>
          </a:p>
          <a:p>
            <a:pPr marL="0" indent="0">
              <a:lnSpc>
                <a:spcPct val="150000"/>
              </a:lnSpc>
              <a:buNone/>
            </a:pPr>
            <a:r>
              <a:rPr lang="zh-CN" altLang="en-US" b="1" dirty="0" smtClean="0"/>
              <a:t>谢谢大家！</a:t>
            </a:r>
            <a:endParaRPr lang="en-US" altLang="zh-CN"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285728"/>
            <a:ext cx="7498080" cy="6215106"/>
          </a:xfrm>
        </p:spPr>
        <p:txBody>
          <a:bodyPr>
            <a:normAutofit fontScale="85000" lnSpcReduction="20000"/>
          </a:bodyPr>
          <a:lstStyle/>
          <a:p>
            <a:pPr marL="0">
              <a:lnSpc>
                <a:spcPct val="200000"/>
              </a:lnSpc>
              <a:buNone/>
            </a:pPr>
            <a:r>
              <a:rPr lang="zh-CN" altLang="en-US" dirty="0" smtClean="0"/>
              <a:t>（二）较重违规行为。主要指</a:t>
            </a:r>
            <a:r>
              <a:rPr lang="zh-CN" altLang="en-US" dirty="0" smtClean="0">
                <a:solidFill>
                  <a:srgbClr val="FF0000"/>
                </a:solidFill>
              </a:rPr>
              <a:t>涉嫌主观故意</a:t>
            </a:r>
            <a:r>
              <a:rPr lang="zh-CN" altLang="en-US" b="1" dirty="0" smtClean="0"/>
              <a:t>，</a:t>
            </a:r>
            <a:r>
              <a:rPr lang="zh-CN" altLang="en-US" dirty="0" smtClean="0">
                <a:solidFill>
                  <a:srgbClr val="FF0000"/>
                </a:solidFill>
              </a:rPr>
              <a:t>违背承诺</a:t>
            </a:r>
            <a:r>
              <a:rPr lang="zh-CN" altLang="en-US" dirty="0" smtClean="0"/>
              <a:t>，对补贴政策实施带来</a:t>
            </a:r>
            <a:r>
              <a:rPr lang="zh-CN" altLang="en-US" dirty="0" smtClean="0">
                <a:solidFill>
                  <a:srgbClr val="FF0000"/>
                </a:solidFill>
              </a:rPr>
              <a:t>较大影响</a:t>
            </a:r>
            <a:r>
              <a:rPr lang="zh-CN" altLang="en-US" dirty="0" smtClean="0"/>
              <a:t>的行为，包括使用</a:t>
            </a:r>
            <a:r>
              <a:rPr lang="zh-CN" altLang="en-US" dirty="0" smtClean="0">
                <a:solidFill>
                  <a:srgbClr val="0000CC"/>
                </a:solidFill>
              </a:rPr>
              <a:t>伪造、变造</a:t>
            </a:r>
            <a:r>
              <a:rPr lang="zh-CN" altLang="en-US" dirty="0" smtClean="0"/>
              <a:t>的补贴产品</a:t>
            </a:r>
            <a:r>
              <a:rPr lang="zh-CN" altLang="en-US" dirty="0" smtClean="0">
                <a:solidFill>
                  <a:srgbClr val="0000CC"/>
                </a:solidFill>
              </a:rPr>
              <a:t>铭牌</a:t>
            </a:r>
            <a:r>
              <a:rPr lang="zh-CN" altLang="en-US" dirty="0" smtClean="0"/>
              <a:t>、</a:t>
            </a:r>
            <a:r>
              <a:rPr lang="zh-CN" altLang="en-US" dirty="0" smtClean="0">
                <a:solidFill>
                  <a:srgbClr val="0000CC"/>
                </a:solidFill>
              </a:rPr>
              <a:t>合格证、鉴定证书</a:t>
            </a:r>
            <a:r>
              <a:rPr lang="zh-CN" altLang="en-US" dirty="0" smtClean="0"/>
              <a:t>，</a:t>
            </a:r>
            <a:r>
              <a:rPr lang="zh-CN" altLang="en-US" dirty="0" smtClean="0">
                <a:solidFill>
                  <a:srgbClr val="0000CC"/>
                </a:solidFill>
              </a:rPr>
              <a:t>误导</a:t>
            </a:r>
            <a:r>
              <a:rPr lang="zh-CN" altLang="en-US" dirty="0" smtClean="0"/>
              <a:t>购机者购置补贴产品，销售的补贴产品配置与检验报告主参数</a:t>
            </a:r>
            <a:r>
              <a:rPr lang="zh-CN" altLang="en-US" dirty="0" smtClean="0">
                <a:solidFill>
                  <a:srgbClr val="0000CC"/>
                </a:solidFill>
              </a:rPr>
              <a:t>配置不符</a:t>
            </a:r>
            <a:r>
              <a:rPr lang="zh-CN" altLang="en-US" dirty="0" smtClean="0"/>
              <a:t>，</a:t>
            </a:r>
            <a:r>
              <a:rPr lang="zh-CN" altLang="en-US" dirty="0" smtClean="0">
                <a:solidFill>
                  <a:srgbClr val="FF0000"/>
                </a:solidFill>
              </a:rPr>
              <a:t>未主动报告</a:t>
            </a:r>
            <a:r>
              <a:rPr lang="zh-CN" altLang="en-US" dirty="0" smtClean="0"/>
              <a:t>所发现的影响补贴政策实施的异常情况并采取</a:t>
            </a:r>
            <a:r>
              <a:rPr lang="zh-CN" altLang="en-US" dirty="0" smtClean="0">
                <a:solidFill>
                  <a:srgbClr val="FF0000"/>
                </a:solidFill>
              </a:rPr>
              <a:t>防范补救措施</a:t>
            </a:r>
            <a:r>
              <a:rPr lang="zh-CN" altLang="en-US" dirty="0" smtClean="0"/>
              <a:t>，未按规定程序办理补贴产品</a:t>
            </a:r>
            <a:r>
              <a:rPr lang="zh-CN" altLang="en-US" dirty="0" smtClean="0">
                <a:solidFill>
                  <a:srgbClr val="FF0000"/>
                </a:solidFill>
              </a:rPr>
              <a:t>退（换）</a:t>
            </a:r>
            <a:r>
              <a:rPr lang="zh-CN" altLang="en-US" dirty="0" smtClean="0"/>
              <a:t>或</a:t>
            </a:r>
            <a:r>
              <a:rPr lang="zh-CN" altLang="en-US" dirty="0" smtClean="0">
                <a:solidFill>
                  <a:srgbClr val="FF0000"/>
                </a:solidFill>
              </a:rPr>
              <a:t>未及时报告相关情况</a:t>
            </a:r>
            <a:r>
              <a:rPr lang="zh-CN" altLang="en-US" dirty="0" smtClean="0"/>
              <a:t>等。</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（三）严重违规行为。主要指存在</a:t>
            </a:r>
            <a:r>
              <a:rPr lang="zh-CN" altLang="en-US" dirty="0" smtClean="0">
                <a:solidFill>
                  <a:srgbClr val="FF0000"/>
                </a:solidFill>
              </a:rPr>
              <a:t>明显主观故意</a:t>
            </a:r>
            <a:r>
              <a:rPr lang="zh-CN" altLang="en-US" dirty="0" smtClean="0"/>
              <a:t>，采用</a:t>
            </a:r>
            <a:r>
              <a:rPr lang="zh-CN" altLang="en-US" dirty="0" smtClean="0">
                <a:solidFill>
                  <a:srgbClr val="0000CC"/>
                </a:solidFill>
              </a:rPr>
              <a:t>未购报补、一机多补、重复报补</a:t>
            </a:r>
            <a:r>
              <a:rPr lang="zh-CN" altLang="en-US" dirty="0" smtClean="0"/>
              <a:t>等</a:t>
            </a:r>
            <a:r>
              <a:rPr lang="zh-CN" altLang="en-US" dirty="0" smtClean="0">
                <a:solidFill>
                  <a:srgbClr val="FF0000"/>
                </a:solidFill>
              </a:rPr>
              <a:t>非法手段骗套补贴资金</a:t>
            </a:r>
            <a:r>
              <a:rPr lang="zh-CN" altLang="en-US" dirty="0" smtClean="0"/>
              <a:t>而对补贴政策实施带来</a:t>
            </a:r>
            <a:r>
              <a:rPr lang="zh-CN" altLang="en-US" dirty="0" smtClean="0">
                <a:solidFill>
                  <a:srgbClr val="FF0000"/>
                </a:solidFill>
              </a:rPr>
              <a:t>严重影响</a:t>
            </a:r>
            <a:r>
              <a:rPr lang="zh-CN" altLang="en-US" dirty="0" smtClean="0"/>
              <a:t>的行为，以及</a:t>
            </a:r>
            <a:r>
              <a:rPr lang="zh-CN" altLang="en-US" dirty="0" smtClean="0">
                <a:solidFill>
                  <a:srgbClr val="FF0000"/>
                </a:solidFill>
              </a:rPr>
              <a:t>有组织煽动购机者闹事、制造群体性事件</a:t>
            </a:r>
            <a:r>
              <a:rPr lang="zh-CN" altLang="en-US" dirty="0" smtClean="0"/>
              <a:t>等。</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四、违规行为如何处理</a:t>
            </a:r>
          </a:p>
        </p:txBody>
      </p:sp>
      <p:sp>
        <p:nvSpPr>
          <p:cNvPr id="3" name="内容占位符 2"/>
          <p:cNvSpPr>
            <a:spLocks noGrp="1"/>
          </p:cNvSpPr>
          <p:nvPr>
            <p:ph idx="1"/>
          </p:nvPr>
        </p:nvSpPr>
        <p:spPr>
          <a:xfrm>
            <a:off x="1435608" y="1357298"/>
            <a:ext cx="7498080" cy="4891102"/>
          </a:xfrm>
        </p:spPr>
        <p:txBody>
          <a:bodyPr>
            <a:normAutofit lnSpcReduction="10000"/>
          </a:bodyPr>
          <a:lstStyle/>
          <a:p>
            <a:pPr marL="0" indent="0">
              <a:lnSpc>
                <a:spcPct val="200000"/>
              </a:lnSpc>
              <a:buNone/>
            </a:pPr>
            <a:r>
              <a:rPr lang="zh-CN" altLang="en-US" dirty="0" smtClean="0"/>
              <a:t>处理措施主要有：</a:t>
            </a:r>
            <a:r>
              <a:rPr lang="zh-CN" altLang="en-US" dirty="0" smtClean="0">
                <a:solidFill>
                  <a:srgbClr val="FF0000"/>
                </a:solidFill>
              </a:rPr>
              <a:t>警告、通报、暂停、取消、列入黑名单、限期整改</a:t>
            </a:r>
            <a:r>
              <a:rPr lang="zh-CN" altLang="en-US" dirty="0" smtClean="0"/>
              <a:t>。</a:t>
            </a:r>
            <a:endParaRPr lang="en-US" altLang="zh-CN" dirty="0" smtClean="0"/>
          </a:p>
          <a:p>
            <a:pPr marL="0" indent="0">
              <a:lnSpc>
                <a:spcPct val="200000"/>
              </a:lnSpc>
              <a:buNone/>
            </a:pPr>
            <a:r>
              <a:rPr lang="zh-CN" altLang="en-US" dirty="0" smtClean="0">
                <a:solidFill>
                  <a:srgbClr val="FF0000"/>
                </a:solidFill>
              </a:rPr>
              <a:t>资金退缴、罚款</a:t>
            </a:r>
            <a:r>
              <a:rPr lang="zh-CN" altLang="en-US" dirty="0" smtClean="0"/>
              <a:t>的处理措施由</a:t>
            </a:r>
            <a:r>
              <a:rPr lang="zh-CN" altLang="en-US" dirty="0" smtClean="0">
                <a:solidFill>
                  <a:srgbClr val="0000CC"/>
                </a:solidFill>
              </a:rPr>
              <a:t>财政部门会同农机化主管部门</a:t>
            </a:r>
            <a:r>
              <a:rPr lang="zh-CN" altLang="en-US" dirty="0" smtClean="0"/>
              <a:t>作出。</a:t>
            </a:r>
            <a:endParaRPr lang="en-US" altLang="zh-CN" dirty="0" smtClean="0"/>
          </a:p>
          <a:p>
            <a:pPr marL="0" indent="0">
              <a:lnSpc>
                <a:spcPct val="200000"/>
              </a:lnSpc>
              <a:buNone/>
            </a:pPr>
            <a:r>
              <a:rPr lang="zh-CN" altLang="en-US" dirty="0" smtClean="0"/>
              <a:t>涉嫌犯罪的，</a:t>
            </a:r>
            <a:r>
              <a:rPr lang="zh-CN" altLang="en-US" dirty="0" smtClean="0">
                <a:solidFill>
                  <a:srgbClr val="FF0000"/>
                </a:solidFill>
              </a:rPr>
              <a:t>依法移送</a:t>
            </a:r>
            <a:r>
              <a:rPr lang="zh-CN" altLang="en-US" dirty="0" smtClean="0"/>
              <a:t>司法机关处理。</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第八条</a:t>
            </a:r>
            <a:r>
              <a:rPr lang="en-US" dirty="0" smtClean="0"/>
              <a:t>  </a:t>
            </a:r>
            <a:r>
              <a:rPr lang="zh-CN" altLang="en-US" dirty="0" smtClean="0"/>
              <a:t>农机化、财政部门应针对不同性质的违规行为，对违规农机产销企业和购机者采取相应的处理措施，不同措施可独立或合并实施。</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（一）对轻微违规行为的处理。县级及以上农机化主管部门可视情况对违规</a:t>
            </a:r>
            <a:r>
              <a:rPr lang="zh-CN" altLang="en-US" dirty="0" smtClean="0">
                <a:solidFill>
                  <a:srgbClr val="0000CC"/>
                </a:solidFill>
              </a:rPr>
              <a:t>农机产销企业</a:t>
            </a:r>
            <a:r>
              <a:rPr lang="zh-CN" altLang="en-US" dirty="0" smtClean="0"/>
              <a:t>，采取</a:t>
            </a:r>
            <a:r>
              <a:rPr lang="zh-CN" altLang="en-US" dirty="0" smtClean="0">
                <a:solidFill>
                  <a:srgbClr val="FF0000"/>
                </a:solidFill>
              </a:rPr>
              <a:t>警告、通报、暂停</a:t>
            </a:r>
            <a:r>
              <a:rPr lang="zh-CN" altLang="en-US" dirty="0" smtClean="0">
                <a:solidFill>
                  <a:srgbClr val="0000CC"/>
                </a:solidFill>
              </a:rPr>
              <a:t>相关产品补贴资格</a:t>
            </a:r>
            <a:r>
              <a:rPr lang="zh-CN" altLang="en-US" dirty="0" smtClean="0"/>
              <a:t>、</a:t>
            </a:r>
            <a:r>
              <a:rPr lang="zh-CN" altLang="en-US" dirty="0" smtClean="0">
                <a:solidFill>
                  <a:srgbClr val="FF0000"/>
                </a:solidFill>
              </a:rPr>
              <a:t>暂停</a:t>
            </a:r>
            <a:r>
              <a:rPr lang="zh-CN" altLang="en-US" dirty="0" smtClean="0"/>
              <a:t>经销</a:t>
            </a:r>
            <a:r>
              <a:rPr lang="zh-CN" altLang="en-US" dirty="0" smtClean="0">
                <a:solidFill>
                  <a:srgbClr val="0000CC"/>
                </a:solidFill>
              </a:rPr>
              <a:t>相关补贴产品资格</a:t>
            </a:r>
            <a:r>
              <a:rPr lang="zh-CN" altLang="en-US" dirty="0" smtClean="0"/>
              <a:t>等措施，并</a:t>
            </a:r>
            <a:r>
              <a:rPr lang="zh-CN" altLang="en-US" dirty="0" smtClean="0">
                <a:solidFill>
                  <a:srgbClr val="FF0000"/>
                </a:solidFill>
              </a:rPr>
              <a:t>限期整改</a:t>
            </a:r>
            <a:r>
              <a:rPr lang="zh-CN" altLang="en-US" dirty="0"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fontScale="85000" lnSpcReduction="10000"/>
          </a:bodyPr>
          <a:lstStyle/>
          <a:p>
            <a:pPr marL="0">
              <a:lnSpc>
                <a:spcPct val="200000"/>
              </a:lnSpc>
              <a:buNone/>
            </a:pPr>
            <a:r>
              <a:rPr lang="zh-CN" altLang="en-US" dirty="0" smtClean="0"/>
              <a:t>（二）对较重违规行为的处理。省级及以上农机化主管部门可视情况对违规</a:t>
            </a:r>
            <a:r>
              <a:rPr lang="zh-CN" altLang="en-US" dirty="0" smtClean="0">
                <a:solidFill>
                  <a:srgbClr val="0000CC"/>
                </a:solidFill>
              </a:rPr>
              <a:t>农机产销企业</a:t>
            </a:r>
            <a:r>
              <a:rPr lang="zh-CN" altLang="en-US" dirty="0" smtClean="0"/>
              <a:t>，采取或授权采取</a:t>
            </a:r>
            <a:r>
              <a:rPr lang="zh-CN" altLang="en-US" dirty="0" smtClean="0">
                <a:solidFill>
                  <a:srgbClr val="FF0000"/>
                </a:solidFill>
              </a:rPr>
              <a:t>暂停</a:t>
            </a:r>
            <a:r>
              <a:rPr lang="zh-CN" altLang="en-US" dirty="0" smtClean="0">
                <a:solidFill>
                  <a:srgbClr val="0000CC"/>
                </a:solidFill>
              </a:rPr>
              <a:t>相关</a:t>
            </a:r>
            <a:r>
              <a:rPr lang="zh-CN" altLang="en-US" dirty="0" smtClean="0"/>
              <a:t>或</a:t>
            </a:r>
            <a:r>
              <a:rPr lang="zh-CN" altLang="en-US" dirty="0" smtClean="0">
                <a:solidFill>
                  <a:srgbClr val="0000CC"/>
                </a:solidFill>
              </a:rPr>
              <a:t>全部产品</a:t>
            </a:r>
            <a:r>
              <a:rPr lang="zh-CN" altLang="en-US" dirty="0" smtClean="0"/>
              <a:t>补贴资格、</a:t>
            </a:r>
            <a:r>
              <a:rPr lang="zh-CN" altLang="en-US" dirty="0" smtClean="0">
                <a:solidFill>
                  <a:srgbClr val="FF0000"/>
                </a:solidFill>
              </a:rPr>
              <a:t>暂停</a:t>
            </a:r>
            <a:r>
              <a:rPr lang="zh-CN" altLang="en-US" dirty="0" smtClean="0"/>
              <a:t>或</a:t>
            </a:r>
            <a:r>
              <a:rPr lang="zh-CN" altLang="en-US" dirty="0" smtClean="0">
                <a:solidFill>
                  <a:srgbClr val="FF0000"/>
                </a:solidFill>
              </a:rPr>
              <a:t>取消</a:t>
            </a:r>
            <a:r>
              <a:rPr lang="zh-CN" altLang="en-US" dirty="0" smtClean="0"/>
              <a:t>经销补贴产品资格、</a:t>
            </a:r>
            <a:r>
              <a:rPr lang="zh-CN" altLang="en-US" dirty="0" smtClean="0">
                <a:solidFill>
                  <a:srgbClr val="FF0000"/>
                </a:solidFill>
              </a:rPr>
              <a:t>取消</a:t>
            </a:r>
            <a:r>
              <a:rPr lang="zh-CN" altLang="en-US" dirty="0" smtClean="0">
                <a:solidFill>
                  <a:srgbClr val="0000CC"/>
                </a:solidFill>
              </a:rPr>
              <a:t>相关</a:t>
            </a:r>
            <a:r>
              <a:rPr lang="zh-CN" altLang="en-US" dirty="0" smtClean="0"/>
              <a:t>或</a:t>
            </a:r>
            <a:r>
              <a:rPr lang="zh-CN" altLang="en-US" dirty="0" smtClean="0">
                <a:solidFill>
                  <a:srgbClr val="0000CC"/>
                </a:solidFill>
              </a:rPr>
              <a:t>全部产品</a:t>
            </a:r>
            <a:r>
              <a:rPr lang="zh-CN" altLang="en-US" dirty="0" smtClean="0"/>
              <a:t>补贴资格等措施。对参与较重违规行为的</a:t>
            </a:r>
            <a:r>
              <a:rPr lang="zh-CN" altLang="en-US" dirty="0" smtClean="0">
                <a:solidFill>
                  <a:srgbClr val="0000CC"/>
                </a:solidFill>
              </a:rPr>
              <a:t>购机者</a:t>
            </a:r>
            <a:r>
              <a:rPr lang="zh-CN" altLang="en-US" dirty="0" smtClean="0"/>
              <a:t>，</a:t>
            </a:r>
            <a:r>
              <a:rPr lang="en-US" dirty="0" smtClean="0">
                <a:solidFill>
                  <a:srgbClr val="FF0000"/>
                </a:solidFill>
              </a:rPr>
              <a:t>3</a:t>
            </a:r>
            <a:r>
              <a:rPr lang="zh-CN" altLang="en-US" dirty="0" smtClean="0">
                <a:solidFill>
                  <a:srgbClr val="FF0000"/>
                </a:solidFill>
              </a:rPr>
              <a:t>年内不得享受农机购置补贴</a:t>
            </a:r>
            <a:r>
              <a:rPr lang="zh-CN" altLang="en-US" dirty="0" smtClean="0"/>
              <a:t>。同时，要求违规农机产销企业和购机者</a:t>
            </a:r>
            <a:r>
              <a:rPr lang="zh-CN" altLang="en-US" dirty="0" smtClean="0">
                <a:solidFill>
                  <a:srgbClr val="FF0000"/>
                </a:solidFill>
              </a:rPr>
              <a:t>限期整改</a:t>
            </a:r>
            <a:r>
              <a:rPr lang="zh-CN" altLang="en-US" dirty="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fontScale="92500" lnSpcReduction="20000"/>
          </a:bodyPr>
          <a:lstStyle/>
          <a:p>
            <a:pPr marL="0">
              <a:lnSpc>
                <a:spcPct val="200000"/>
              </a:lnSpc>
              <a:buNone/>
            </a:pPr>
            <a:r>
              <a:rPr lang="zh-CN" altLang="en-US" dirty="0" smtClean="0"/>
              <a:t>（三）对严重违规行为的处理。省级及以上农机化主管部门应对违规</a:t>
            </a:r>
            <a:r>
              <a:rPr lang="zh-CN" altLang="en-US" dirty="0" smtClean="0">
                <a:solidFill>
                  <a:srgbClr val="0000CC"/>
                </a:solidFill>
              </a:rPr>
              <a:t>农机产销企业</a:t>
            </a:r>
            <a:r>
              <a:rPr lang="zh-CN" altLang="en-US" dirty="0" smtClean="0"/>
              <a:t>，采取</a:t>
            </a:r>
            <a:r>
              <a:rPr lang="zh-CN" altLang="en-US" dirty="0" smtClean="0">
                <a:solidFill>
                  <a:srgbClr val="FF0000"/>
                </a:solidFill>
              </a:rPr>
              <a:t>取消</a:t>
            </a:r>
            <a:r>
              <a:rPr lang="zh-CN" altLang="en-US" dirty="0" smtClean="0"/>
              <a:t>经销补贴产品资格、</a:t>
            </a:r>
            <a:r>
              <a:rPr lang="zh-CN" altLang="en-US" dirty="0" smtClean="0">
                <a:solidFill>
                  <a:srgbClr val="FF0000"/>
                </a:solidFill>
              </a:rPr>
              <a:t>取消</a:t>
            </a:r>
            <a:r>
              <a:rPr lang="zh-CN" altLang="en-US" dirty="0" smtClean="0">
                <a:solidFill>
                  <a:srgbClr val="0000CC"/>
                </a:solidFill>
              </a:rPr>
              <a:t>全部产品</a:t>
            </a:r>
            <a:r>
              <a:rPr lang="zh-CN" altLang="en-US" dirty="0" smtClean="0"/>
              <a:t>补贴资格的措施，要求</a:t>
            </a:r>
            <a:r>
              <a:rPr lang="zh-CN" altLang="en-US" dirty="0" smtClean="0">
                <a:solidFill>
                  <a:srgbClr val="FF0000"/>
                </a:solidFill>
              </a:rPr>
              <a:t>限期整改</a:t>
            </a:r>
            <a:r>
              <a:rPr lang="zh-CN" altLang="en-US" dirty="0" smtClean="0"/>
              <a:t>，并将违规农机</a:t>
            </a:r>
            <a:r>
              <a:rPr lang="zh-CN" altLang="en-US" dirty="0" smtClean="0">
                <a:solidFill>
                  <a:srgbClr val="0000CC"/>
                </a:solidFill>
              </a:rPr>
              <a:t>产销企业</a:t>
            </a:r>
            <a:r>
              <a:rPr lang="zh-CN" altLang="en-US" dirty="0" smtClean="0"/>
              <a:t>及其</a:t>
            </a:r>
            <a:r>
              <a:rPr lang="zh-CN" altLang="en-US" dirty="0" smtClean="0">
                <a:solidFill>
                  <a:srgbClr val="0000CC"/>
                </a:solidFill>
              </a:rPr>
              <a:t>法定代表人</a:t>
            </a:r>
            <a:r>
              <a:rPr lang="zh-CN" altLang="en-US" dirty="0" smtClean="0"/>
              <a:t>和</a:t>
            </a:r>
            <a:r>
              <a:rPr lang="zh-CN" altLang="en-US" dirty="0" smtClean="0">
                <a:solidFill>
                  <a:srgbClr val="0000CC"/>
                </a:solidFill>
              </a:rPr>
              <a:t>购机者</a:t>
            </a:r>
            <a:r>
              <a:rPr lang="zh-CN" altLang="en-US" dirty="0" smtClean="0"/>
              <a:t>等相关人员列入补贴产品经营</a:t>
            </a:r>
            <a:r>
              <a:rPr lang="zh-CN" altLang="en-US" dirty="0" smtClean="0">
                <a:solidFill>
                  <a:srgbClr val="FF0000"/>
                </a:solidFill>
              </a:rPr>
              <a:t>黑名单</a:t>
            </a:r>
            <a:r>
              <a:rPr lang="zh-CN" altLang="en-US" dirty="0" smtClean="0"/>
              <a:t>，禁止再参与补贴政策实施工作。</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上述行为涉嫌犯罪的，</a:t>
            </a:r>
            <a:r>
              <a:rPr lang="zh-CN" altLang="en-US" dirty="0" smtClean="0">
                <a:solidFill>
                  <a:srgbClr val="FF0000"/>
                </a:solidFill>
              </a:rPr>
              <a:t>依法移送司法机关</a:t>
            </a:r>
            <a:r>
              <a:rPr lang="zh-CN" altLang="en-US" dirty="0" smtClean="0"/>
              <a:t>处理。</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lnSpcReduction="10000"/>
          </a:bodyPr>
          <a:lstStyle/>
          <a:p>
            <a:pPr marL="0">
              <a:lnSpc>
                <a:spcPct val="200000"/>
              </a:lnSpc>
              <a:buNone/>
            </a:pPr>
            <a:r>
              <a:rPr lang="zh-CN" altLang="en-US" dirty="0" smtClean="0"/>
              <a:t>第九条</a:t>
            </a:r>
            <a:r>
              <a:rPr lang="en-US" dirty="0" smtClean="0"/>
              <a:t>  </a:t>
            </a:r>
            <a:r>
              <a:rPr lang="zh-CN" altLang="en-US" dirty="0" smtClean="0"/>
              <a:t>在处理违规行为过程中涉及</a:t>
            </a:r>
            <a:r>
              <a:rPr lang="zh-CN" altLang="en-US" dirty="0" smtClean="0">
                <a:solidFill>
                  <a:srgbClr val="FF0000"/>
                </a:solidFill>
              </a:rPr>
              <a:t>资金退缴、罚款</a:t>
            </a:r>
            <a:r>
              <a:rPr lang="zh-CN" altLang="en-US" dirty="0" smtClean="0"/>
              <a:t>等资金处理决定，由</a:t>
            </a:r>
            <a:r>
              <a:rPr lang="zh-CN" altLang="en-US" dirty="0" smtClean="0">
                <a:solidFill>
                  <a:srgbClr val="0000CC"/>
                </a:solidFill>
              </a:rPr>
              <a:t>财政部门会同农机化主管部门</a:t>
            </a:r>
            <a:r>
              <a:rPr lang="zh-CN" altLang="en-US" dirty="0" smtClean="0"/>
              <a:t>作出。</a:t>
            </a:r>
            <a:endParaRPr lang="en-US" altLang="zh-CN" dirty="0" smtClean="0"/>
          </a:p>
          <a:p>
            <a:pPr marL="0">
              <a:lnSpc>
                <a:spcPct val="200000"/>
              </a:lnSpc>
              <a:buNone/>
            </a:pPr>
            <a:r>
              <a:rPr lang="zh-CN" altLang="en-US" dirty="0" smtClean="0"/>
              <a:t>对拒不履行资金处理决定的违规农机产销企业，由</a:t>
            </a:r>
            <a:r>
              <a:rPr lang="zh-CN" altLang="en-US" dirty="0" smtClean="0">
                <a:solidFill>
                  <a:srgbClr val="0000CC"/>
                </a:solidFill>
              </a:rPr>
              <a:t>财政部门会同农机化主管部门</a:t>
            </a:r>
            <a:r>
              <a:rPr lang="zh-CN" altLang="en-US" dirty="0" smtClean="0"/>
              <a:t>向司法机关</a:t>
            </a:r>
            <a:r>
              <a:rPr lang="zh-CN" altLang="en-US" dirty="0" smtClean="0">
                <a:solidFill>
                  <a:srgbClr val="FF0000"/>
                </a:solidFill>
              </a:rPr>
              <a:t>申请强制执行</a:t>
            </a:r>
            <a:r>
              <a:rPr lang="zh-CN" altLang="en-US"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800" dirty="0" smtClean="0"/>
              <a:t>主要内容</a:t>
            </a:r>
            <a:endParaRPr lang="zh-CN" altLang="en-US" sz="4800" dirty="0"/>
          </a:p>
        </p:txBody>
      </p:sp>
      <p:sp>
        <p:nvSpPr>
          <p:cNvPr id="3" name="内容占位符 2"/>
          <p:cNvSpPr>
            <a:spLocks noGrp="1"/>
          </p:cNvSpPr>
          <p:nvPr>
            <p:ph idx="1"/>
          </p:nvPr>
        </p:nvSpPr>
        <p:spPr>
          <a:xfrm>
            <a:off x="1435608" y="1500174"/>
            <a:ext cx="7498080" cy="4748226"/>
          </a:xfrm>
        </p:spPr>
        <p:txBody>
          <a:bodyPr>
            <a:normAutofit/>
          </a:bodyPr>
          <a:lstStyle/>
          <a:p>
            <a:pPr marL="0" indent="0">
              <a:lnSpc>
                <a:spcPct val="150000"/>
              </a:lnSpc>
              <a:buNone/>
            </a:pPr>
            <a:r>
              <a:rPr lang="zh-CN" altLang="en-US" b="1" dirty="0" smtClean="0"/>
              <a:t>第一章    学习处理办法</a:t>
            </a:r>
            <a:endParaRPr lang="en-US" altLang="zh-CN" b="1" dirty="0" smtClean="0"/>
          </a:p>
          <a:p>
            <a:pPr marL="0" indent="0">
              <a:lnSpc>
                <a:spcPct val="150000"/>
              </a:lnSpc>
              <a:buNone/>
            </a:pPr>
            <a:r>
              <a:rPr lang="zh-CN" altLang="en-US" b="1" dirty="0" smtClean="0"/>
              <a:t>第二章    主要政策规定</a:t>
            </a:r>
            <a:endParaRPr lang="en-US" altLang="zh-CN" b="1" dirty="0" smtClean="0"/>
          </a:p>
          <a:p>
            <a:pPr marL="0" indent="0">
              <a:lnSpc>
                <a:spcPct val="150000"/>
              </a:lnSpc>
              <a:buNone/>
            </a:pPr>
            <a:r>
              <a:rPr lang="zh-CN" altLang="en-US" b="1" dirty="0" smtClean="0"/>
              <a:t>第三章    建议查处流程</a:t>
            </a:r>
            <a:endParaRPr lang="en-US" altLang="zh-CN" b="1" dirty="0" smtClean="0"/>
          </a:p>
          <a:p>
            <a:pPr marL="0" indent="0">
              <a:lnSpc>
                <a:spcPct val="150000"/>
              </a:lnSpc>
              <a:buNone/>
            </a:pPr>
            <a:r>
              <a:rPr lang="zh-CN" altLang="en-US" b="1" dirty="0" smtClean="0"/>
              <a:t>第四章    介绍工作案例</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lnSpcReduction="10000"/>
          </a:bodyPr>
          <a:lstStyle/>
          <a:p>
            <a:pPr marL="0">
              <a:lnSpc>
                <a:spcPct val="200000"/>
              </a:lnSpc>
              <a:buNone/>
            </a:pPr>
            <a:r>
              <a:rPr lang="zh-CN" altLang="en-US" dirty="0" smtClean="0"/>
              <a:t>第十条</a:t>
            </a:r>
            <a:r>
              <a:rPr lang="en-US" dirty="0" smtClean="0"/>
              <a:t>  </a:t>
            </a:r>
            <a:r>
              <a:rPr lang="zh-CN" altLang="en-US" dirty="0" smtClean="0"/>
              <a:t>采取暂停处理措施的，应设</a:t>
            </a:r>
            <a:r>
              <a:rPr lang="en-US" dirty="0" smtClean="0">
                <a:solidFill>
                  <a:srgbClr val="FF0000"/>
                </a:solidFill>
              </a:rPr>
              <a:t>3</a:t>
            </a:r>
            <a:r>
              <a:rPr lang="zh-CN" altLang="en-US" dirty="0" smtClean="0">
                <a:solidFill>
                  <a:srgbClr val="FF0000"/>
                </a:solidFill>
              </a:rPr>
              <a:t>个月以上、</a:t>
            </a:r>
            <a:r>
              <a:rPr lang="en-US" dirty="0" smtClean="0">
                <a:solidFill>
                  <a:srgbClr val="FF0000"/>
                </a:solidFill>
              </a:rPr>
              <a:t>2</a:t>
            </a:r>
            <a:r>
              <a:rPr lang="zh-CN" altLang="en-US" dirty="0" smtClean="0">
                <a:solidFill>
                  <a:srgbClr val="FF0000"/>
                </a:solidFill>
              </a:rPr>
              <a:t>年以下的暂停期</a:t>
            </a:r>
            <a:r>
              <a:rPr lang="zh-CN" altLang="en-US" dirty="0" smtClean="0"/>
              <a:t>；暂停期满后，经企业</a:t>
            </a:r>
            <a:r>
              <a:rPr lang="zh-CN" altLang="en-US" dirty="0" smtClean="0">
                <a:solidFill>
                  <a:srgbClr val="0000CC"/>
                </a:solidFill>
              </a:rPr>
              <a:t>书面申请</a:t>
            </a:r>
            <a:r>
              <a:rPr lang="zh-CN" altLang="en-US" dirty="0" smtClean="0"/>
              <a:t>，可按程序研究后续处理措施；暂停期满后</a:t>
            </a:r>
            <a:r>
              <a:rPr lang="en-US" dirty="0" smtClean="0"/>
              <a:t>6</a:t>
            </a:r>
            <a:r>
              <a:rPr lang="zh-CN" altLang="en-US" dirty="0" smtClean="0"/>
              <a:t>个月内，未收到企业书面申请的，视为该企业自行放弃相关产品补贴资格，原则上</a:t>
            </a:r>
            <a:r>
              <a:rPr lang="zh-CN" altLang="en-US" dirty="0" smtClean="0">
                <a:solidFill>
                  <a:srgbClr val="FF0000"/>
                </a:solidFill>
              </a:rPr>
              <a:t>不再恢复</a:t>
            </a:r>
            <a:r>
              <a:rPr lang="zh-CN" altLang="en-US" dirty="0" smtClean="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lnSpcReduction="10000"/>
          </a:bodyPr>
          <a:lstStyle/>
          <a:p>
            <a:pPr marL="0">
              <a:lnSpc>
                <a:spcPct val="200000"/>
              </a:lnSpc>
              <a:buNone/>
            </a:pPr>
            <a:r>
              <a:rPr lang="zh-CN" altLang="en-US" dirty="0" smtClean="0">
                <a:solidFill>
                  <a:srgbClr val="FF0000"/>
                </a:solidFill>
              </a:rPr>
              <a:t>对补贴资格被暂停或取消前，购机者已购置且经核查未发现违规问题的补贴产品，可按规定向购机者兑付补贴资金。</a:t>
            </a:r>
            <a:r>
              <a:rPr lang="zh-CN" altLang="en-US" dirty="0" smtClean="0"/>
              <a:t>补贴标准确需调整的，由省级农机化主管部门按规定重新组织测算，并将测算结果抄送同级财政部门。</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第十一条</a:t>
            </a:r>
            <a:r>
              <a:rPr lang="en-US" dirty="0" smtClean="0"/>
              <a:t>  </a:t>
            </a:r>
            <a:r>
              <a:rPr lang="zh-CN" altLang="en-US" dirty="0" smtClean="0"/>
              <a:t>对</a:t>
            </a:r>
            <a:r>
              <a:rPr lang="zh-CN" altLang="en-US" dirty="0" smtClean="0">
                <a:solidFill>
                  <a:srgbClr val="0000CC"/>
                </a:solidFill>
              </a:rPr>
              <a:t>积极配合</a:t>
            </a:r>
            <a:r>
              <a:rPr lang="zh-CN" altLang="en-US" dirty="0" smtClean="0"/>
              <a:t>调查</a:t>
            </a:r>
            <a:r>
              <a:rPr lang="zh-CN" altLang="en-US" dirty="0" smtClean="0">
                <a:solidFill>
                  <a:srgbClr val="0000CC"/>
                </a:solidFill>
              </a:rPr>
              <a:t>、主动报告</a:t>
            </a:r>
            <a:r>
              <a:rPr lang="zh-CN" altLang="en-US" dirty="0" smtClean="0"/>
              <a:t>问题、有效</a:t>
            </a:r>
            <a:r>
              <a:rPr lang="zh-CN" altLang="en-US" dirty="0" smtClean="0">
                <a:solidFill>
                  <a:srgbClr val="0000CC"/>
                </a:solidFill>
              </a:rPr>
              <a:t>挽回</a:t>
            </a:r>
            <a:r>
              <a:rPr lang="zh-CN" altLang="en-US" dirty="0" smtClean="0"/>
              <a:t>或</a:t>
            </a:r>
            <a:r>
              <a:rPr lang="zh-CN" altLang="en-US" dirty="0" smtClean="0">
                <a:solidFill>
                  <a:srgbClr val="0000CC"/>
                </a:solidFill>
              </a:rPr>
              <a:t>减轻损失</a:t>
            </a:r>
            <a:r>
              <a:rPr lang="zh-CN" altLang="en-US" dirty="0" smtClean="0"/>
              <a:t>的可</a:t>
            </a:r>
            <a:r>
              <a:rPr lang="zh-CN" altLang="en-US" dirty="0" smtClean="0">
                <a:solidFill>
                  <a:srgbClr val="FF0000"/>
                </a:solidFill>
              </a:rPr>
              <a:t>从轻</a:t>
            </a:r>
            <a:r>
              <a:rPr lang="zh-CN" altLang="en-US" dirty="0" smtClean="0"/>
              <a:t>或</a:t>
            </a:r>
            <a:r>
              <a:rPr lang="zh-CN" altLang="en-US" dirty="0" smtClean="0">
                <a:solidFill>
                  <a:srgbClr val="FF0000"/>
                </a:solidFill>
              </a:rPr>
              <a:t>减轻</a:t>
            </a:r>
            <a:r>
              <a:rPr lang="zh-CN" altLang="en-US" dirty="0" smtClean="0"/>
              <a:t>处理。对</a:t>
            </a:r>
            <a:r>
              <a:rPr lang="zh-CN" altLang="en-US" dirty="0" smtClean="0">
                <a:solidFill>
                  <a:srgbClr val="0000CC"/>
                </a:solidFill>
              </a:rPr>
              <a:t>拒不配合</a:t>
            </a:r>
            <a:r>
              <a:rPr lang="zh-CN" altLang="en-US" dirty="0" smtClean="0"/>
              <a:t>调查、</a:t>
            </a:r>
            <a:r>
              <a:rPr lang="zh-CN" altLang="en-US" dirty="0" smtClean="0">
                <a:solidFill>
                  <a:srgbClr val="0000CC"/>
                </a:solidFill>
              </a:rPr>
              <a:t>拒不执行</a:t>
            </a:r>
            <a:r>
              <a:rPr lang="zh-CN" altLang="en-US" dirty="0" smtClean="0"/>
              <a:t>相关处理决定、</a:t>
            </a:r>
            <a:r>
              <a:rPr lang="zh-CN" altLang="en-US" dirty="0" smtClean="0">
                <a:solidFill>
                  <a:srgbClr val="0000CC"/>
                </a:solidFill>
              </a:rPr>
              <a:t>多次</a:t>
            </a:r>
            <a:r>
              <a:rPr lang="zh-CN" altLang="en-US" dirty="0" smtClean="0"/>
              <a:t>或</a:t>
            </a:r>
            <a:r>
              <a:rPr lang="zh-CN" altLang="en-US" dirty="0" smtClean="0">
                <a:solidFill>
                  <a:srgbClr val="0000CC"/>
                </a:solidFill>
              </a:rPr>
              <a:t>重复</a:t>
            </a:r>
            <a:r>
              <a:rPr lang="zh-CN" altLang="en-US" dirty="0" smtClean="0"/>
              <a:t>发生违规行为的，应</a:t>
            </a:r>
            <a:r>
              <a:rPr lang="zh-CN" altLang="en-US" dirty="0" smtClean="0">
                <a:solidFill>
                  <a:srgbClr val="FF0000"/>
                </a:solidFill>
              </a:rPr>
              <a:t>从重</a:t>
            </a:r>
            <a:r>
              <a:rPr lang="zh-CN" altLang="en-US" dirty="0" smtClean="0"/>
              <a:t>或</a:t>
            </a:r>
            <a:r>
              <a:rPr lang="zh-CN" altLang="en-US" dirty="0" smtClean="0">
                <a:solidFill>
                  <a:srgbClr val="FF0000"/>
                </a:solidFill>
              </a:rPr>
              <a:t>加重</a:t>
            </a:r>
            <a:r>
              <a:rPr lang="zh-CN" altLang="en-US" dirty="0" smtClean="0"/>
              <a:t>处理。</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五、谁查处</a:t>
            </a:r>
          </a:p>
        </p:txBody>
      </p:sp>
      <p:sp>
        <p:nvSpPr>
          <p:cNvPr id="3" name="内容占位符 2"/>
          <p:cNvSpPr>
            <a:spLocks noGrp="1"/>
          </p:cNvSpPr>
          <p:nvPr>
            <p:ph idx="1"/>
          </p:nvPr>
        </p:nvSpPr>
        <p:spPr>
          <a:xfrm>
            <a:off x="1435608" y="1357298"/>
            <a:ext cx="7498080" cy="4891102"/>
          </a:xfrm>
        </p:spPr>
        <p:txBody>
          <a:bodyPr>
            <a:normAutofit lnSpcReduction="10000"/>
          </a:bodyPr>
          <a:lstStyle/>
          <a:p>
            <a:pPr marL="0">
              <a:lnSpc>
                <a:spcPct val="200000"/>
              </a:lnSpc>
              <a:buNone/>
            </a:pPr>
            <a:r>
              <a:rPr lang="zh-CN" altLang="en-US" dirty="0" smtClean="0"/>
              <a:t>第五条</a:t>
            </a:r>
            <a:r>
              <a:rPr lang="en-US" dirty="0" smtClean="0"/>
              <a:t>  </a:t>
            </a:r>
            <a:r>
              <a:rPr lang="zh-CN" altLang="en-US" dirty="0" smtClean="0"/>
              <a:t>各级</a:t>
            </a:r>
            <a:r>
              <a:rPr lang="zh-CN" altLang="en-US" dirty="0" smtClean="0">
                <a:solidFill>
                  <a:srgbClr val="0000CC"/>
                </a:solidFill>
              </a:rPr>
              <a:t>农机化、财政</a:t>
            </a:r>
            <a:r>
              <a:rPr lang="zh-CN" altLang="en-US" dirty="0" smtClean="0"/>
              <a:t>等部门在同级人民政府领导和组织下，按职责分工开展违规行为查处工作。</a:t>
            </a:r>
            <a:endParaRPr lang="en-US" altLang="zh-CN" dirty="0" smtClean="0"/>
          </a:p>
          <a:p>
            <a:pPr marL="0">
              <a:lnSpc>
                <a:spcPct val="200000"/>
              </a:lnSpc>
              <a:buNone/>
            </a:pPr>
            <a:r>
              <a:rPr lang="zh-CN" altLang="en-US" dirty="0" smtClean="0"/>
              <a:t>第四条</a:t>
            </a:r>
            <a:r>
              <a:rPr lang="en-US" dirty="0" smtClean="0"/>
              <a:t>  </a:t>
            </a:r>
            <a:r>
              <a:rPr lang="zh-CN" altLang="en-US" dirty="0" smtClean="0"/>
              <a:t>违规行为查处遵循</a:t>
            </a:r>
            <a:r>
              <a:rPr lang="zh-CN" altLang="en-US" dirty="0" smtClean="0">
                <a:solidFill>
                  <a:srgbClr val="0000CC"/>
                </a:solidFill>
              </a:rPr>
              <a:t>实事求是、公开公正、权责一致、</a:t>
            </a:r>
            <a:r>
              <a:rPr lang="zh-CN" altLang="en-US" dirty="0" smtClean="0">
                <a:solidFill>
                  <a:srgbClr val="FF0000"/>
                </a:solidFill>
              </a:rPr>
              <a:t>地方为主</a:t>
            </a:r>
            <a:r>
              <a:rPr lang="zh-CN" altLang="en-US" dirty="0" smtClean="0"/>
              <a:t>的原则。</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28728" y="0"/>
            <a:ext cx="7498080" cy="1143000"/>
          </a:xfrm>
        </p:spPr>
        <p:txBody>
          <a:bodyPr>
            <a:normAutofit/>
          </a:bodyPr>
          <a:lstStyle/>
          <a:p>
            <a:r>
              <a:rPr lang="zh-CN" altLang="en-US" sz="4000" dirty="0" smtClean="0">
                <a:solidFill>
                  <a:srgbClr val="0070C0"/>
                </a:solidFill>
                <a:effectLst/>
                <a:latin typeface="黑体" pitchFamily="49" charset="-122"/>
                <a:ea typeface="黑体" pitchFamily="49" charset="-122"/>
              </a:rPr>
              <a:t>六、哪些必查</a:t>
            </a:r>
          </a:p>
        </p:txBody>
      </p:sp>
      <p:sp>
        <p:nvSpPr>
          <p:cNvPr id="3" name="内容占位符 2"/>
          <p:cNvSpPr>
            <a:spLocks noGrp="1"/>
          </p:cNvSpPr>
          <p:nvPr>
            <p:ph idx="1"/>
          </p:nvPr>
        </p:nvSpPr>
        <p:spPr>
          <a:xfrm>
            <a:off x="1435608" y="928670"/>
            <a:ext cx="7498080" cy="5572164"/>
          </a:xfrm>
        </p:spPr>
        <p:txBody>
          <a:bodyPr>
            <a:noAutofit/>
          </a:bodyPr>
          <a:lstStyle/>
          <a:p>
            <a:pPr marL="0">
              <a:lnSpc>
                <a:spcPct val="200000"/>
              </a:lnSpc>
              <a:buNone/>
            </a:pPr>
            <a:r>
              <a:rPr lang="zh-CN" altLang="en-US" sz="3000" dirty="0" smtClean="0"/>
              <a:t>第十二条中规定：“对</a:t>
            </a:r>
            <a:r>
              <a:rPr lang="zh-CN" altLang="en-US" sz="3000" dirty="0" smtClean="0">
                <a:solidFill>
                  <a:srgbClr val="FF0000"/>
                </a:solidFill>
              </a:rPr>
              <a:t>上级机关转办</a:t>
            </a:r>
            <a:r>
              <a:rPr lang="zh-CN" altLang="en-US" sz="3000" dirty="0" smtClean="0"/>
              <a:t>、</a:t>
            </a:r>
            <a:r>
              <a:rPr lang="zh-CN" altLang="en-US" sz="3000" dirty="0" smtClean="0">
                <a:solidFill>
                  <a:srgbClr val="FF0000"/>
                </a:solidFill>
              </a:rPr>
              <a:t>其他部门转交</a:t>
            </a:r>
            <a:r>
              <a:rPr lang="zh-CN" altLang="en-US" sz="3000" dirty="0" smtClean="0"/>
              <a:t>或</a:t>
            </a:r>
            <a:r>
              <a:rPr lang="zh-CN" altLang="en-US" sz="3000" dirty="0" smtClean="0">
                <a:solidFill>
                  <a:srgbClr val="FF0000"/>
                </a:solidFill>
              </a:rPr>
              <a:t>实名反映</a:t>
            </a:r>
            <a:r>
              <a:rPr lang="zh-CN" altLang="en-US" sz="3000" dirty="0" smtClean="0"/>
              <a:t>的本行政区域内的违规线索，应予登记。对提供不实联系方式、匿名反映且无具体线索的，可不予登记。举报投诉事项涉及其他部门职权的，按规定移交有关线索。”</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七、如何查处</a:t>
            </a:r>
          </a:p>
        </p:txBody>
      </p:sp>
      <p:sp>
        <p:nvSpPr>
          <p:cNvPr id="3" name="内容占位符 2"/>
          <p:cNvSpPr>
            <a:spLocks noGrp="1"/>
          </p:cNvSpPr>
          <p:nvPr>
            <p:ph idx="1"/>
          </p:nvPr>
        </p:nvSpPr>
        <p:spPr>
          <a:xfrm>
            <a:off x="1435608" y="1357298"/>
            <a:ext cx="7498080" cy="4891102"/>
          </a:xfrm>
        </p:spPr>
        <p:txBody>
          <a:bodyPr>
            <a:normAutofit/>
          </a:bodyPr>
          <a:lstStyle/>
          <a:p>
            <a:pPr marL="0">
              <a:lnSpc>
                <a:spcPct val="200000"/>
              </a:lnSpc>
              <a:buNone/>
            </a:pPr>
            <a:r>
              <a:rPr lang="zh-CN" altLang="en-US" dirty="0" smtClean="0"/>
              <a:t>第十二条</a:t>
            </a:r>
            <a:r>
              <a:rPr lang="en-US" dirty="0" smtClean="0"/>
              <a:t>  </a:t>
            </a:r>
            <a:r>
              <a:rPr lang="zh-CN" altLang="en-US" dirty="0" smtClean="0"/>
              <a:t>各级农机化、财政部门接到群众举报投诉、上级机关转办或其他部门转交的违规行为线索后，按照以下程序启动查处工作，</a:t>
            </a:r>
            <a:r>
              <a:rPr lang="zh-CN" altLang="en-US" dirty="0" smtClean="0">
                <a:solidFill>
                  <a:srgbClr val="0000CC"/>
                </a:solidFill>
              </a:rPr>
              <a:t>全程留痕</a:t>
            </a:r>
            <a:r>
              <a:rPr lang="zh-CN" altLang="en-US" dirty="0" smtClean="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lnSpcReduction="10000"/>
          </a:bodyPr>
          <a:lstStyle/>
          <a:p>
            <a:pPr marL="0">
              <a:lnSpc>
                <a:spcPct val="200000"/>
              </a:lnSpc>
              <a:buNone/>
            </a:pPr>
            <a:r>
              <a:rPr lang="zh-CN" altLang="en-US" dirty="0" smtClean="0"/>
              <a:t>（一）</a:t>
            </a:r>
            <a:r>
              <a:rPr lang="zh-CN" altLang="en-US" dirty="0" smtClean="0">
                <a:solidFill>
                  <a:srgbClr val="0000CC"/>
                </a:solidFill>
              </a:rPr>
              <a:t>受理登记</a:t>
            </a:r>
            <a:r>
              <a:rPr lang="zh-CN" altLang="en-US" dirty="0" smtClean="0"/>
              <a:t>。对上级机关转办、其他部门转交或实名反映的本行政区域内的违规线索，应予登记。对提供不实联系方式、匿名反映且无具体线索的，可不予登记。举报投诉事项涉及其他部门职权的，按规定移交有关线索。</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fontScale="92500"/>
          </a:bodyPr>
          <a:lstStyle/>
          <a:p>
            <a:pPr marL="0">
              <a:lnSpc>
                <a:spcPct val="200000"/>
              </a:lnSpc>
              <a:buNone/>
            </a:pPr>
            <a:r>
              <a:rPr lang="zh-CN" altLang="en-US" dirty="0" smtClean="0"/>
              <a:t>（二）</a:t>
            </a:r>
            <a:r>
              <a:rPr lang="zh-CN" altLang="en-US" dirty="0" smtClean="0">
                <a:solidFill>
                  <a:srgbClr val="0000CC"/>
                </a:solidFill>
              </a:rPr>
              <a:t>调查核实</a:t>
            </a:r>
            <a:r>
              <a:rPr lang="zh-CN" altLang="en-US" dirty="0" smtClean="0"/>
              <a:t>。对已受理登记的举报投诉组织调查或转办。经初步调查，对有具体违规线索且违规嫌疑较大的企业，可在农机购置补贴辅助管理系统中对涉及的产品或企业</a:t>
            </a:r>
            <a:r>
              <a:rPr lang="zh-CN" altLang="en-US" dirty="0" smtClean="0">
                <a:solidFill>
                  <a:srgbClr val="FF0000"/>
                </a:solidFill>
              </a:rPr>
              <a:t>先行采取封闭</a:t>
            </a:r>
            <a:r>
              <a:rPr lang="zh-CN" altLang="en-US" dirty="0" smtClean="0"/>
              <a:t>等防范处理措施。对存在技术争议的，应组织有关部门和专家进行论证。</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（三）</a:t>
            </a:r>
            <a:r>
              <a:rPr lang="zh-CN" altLang="en-US" dirty="0" smtClean="0">
                <a:solidFill>
                  <a:srgbClr val="0000CC"/>
                </a:solidFill>
              </a:rPr>
              <a:t>约谈告知</a:t>
            </a:r>
            <a:r>
              <a:rPr lang="zh-CN" altLang="en-US" dirty="0" smtClean="0"/>
              <a:t>。作出处理决定前，应履行约谈程序，告知涉事企业及购机者其违规情节和拟采取的处理措施等，听取意见。涉事企业及购机者在规定时限内不接受约谈或不配合约谈的，视同无异议。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（四）</a:t>
            </a:r>
            <a:r>
              <a:rPr lang="zh-CN" altLang="en-US" dirty="0" smtClean="0">
                <a:solidFill>
                  <a:srgbClr val="0000CC"/>
                </a:solidFill>
              </a:rPr>
              <a:t>处理通报</a:t>
            </a:r>
            <a:r>
              <a:rPr lang="zh-CN" altLang="en-US" dirty="0" smtClean="0"/>
              <a:t>。根据调查结果和约谈情况，经</a:t>
            </a:r>
            <a:r>
              <a:rPr lang="zh-CN" altLang="en-US" dirty="0" smtClean="0">
                <a:solidFill>
                  <a:srgbClr val="FF0000"/>
                </a:solidFill>
              </a:rPr>
              <a:t>集体研究</a:t>
            </a:r>
            <a:r>
              <a:rPr lang="zh-CN" altLang="en-US" dirty="0" smtClean="0"/>
              <a:t>作出有关处理决定并予公布。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57290" y="1000108"/>
            <a:ext cx="7498080" cy="2643206"/>
          </a:xfrm>
        </p:spPr>
        <p:txBody>
          <a:bodyPr>
            <a:noAutofit/>
          </a:bodyPr>
          <a:lstStyle/>
          <a:p>
            <a:pPr>
              <a:lnSpc>
                <a:spcPct val="150000"/>
              </a:lnSpc>
            </a:pPr>
            <a:r>
              <a:rPr lang="zh-CN" altLang="en-US" sz="5000" b="1" dirty="0" smtClean="0"/>
              <a:t>第一章</a:t>
            </a:r>
            <a:r>
              <a:rPr lang="en-US" altLang="zh-CN" sz="5000" b="1" dirty="0" smtClean="0"/>
              <a:t/>
            </a:r>
            <a:br>
              <a:rPr lang="en-US" altLang="zh-CN" sz="5000" b="1" dirty="0" smtClean="0"/>
            </a:br>
            <a:r>
              <a:rPr lang="zh-CN" altLang="en-US" sz="5000" b="1" dirty="0" smtClean="0"/>
              <a:t>学习处理办法</a:t>
            </a:r>
            <a:endParaRPr lang="zh-CN" altLang="en-US" sz="50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（五）</a:t>
            </a:r>
            <a:r>
              <a:rPr lang="zh-CN" altLang="en-US" dirty="0" smtClean="0">
                <a:solidFill>
                  <a:srgbClr val="0000CC"/>
                </a:solidFill>
              </a:rPr>
              <a:t>材料留存</a:t>
            </a:r>
            <a:r>
              <a:rPr lang="zh-CN" altLang="en-US" dirty="0" smtClean="0"/>
              <a:t>。调查处理完结后，应对相关调查材料等留存备查。未经受理登记的相关材料亦应留存。调查材料保存期</a:t>
            </a:r>
            <a:r>
              <a:rPr lang="en-US" dirty="0" smtClean="0"/>
              <a:t>5-10</a:t>
            </a:r>
            <a:r>
              <a:rPr lang="zh-CN" altLang="en-US" dirty="0" smtClean="0"/>
              <a:t>年。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八、处理结果运用</a:t>
            </a:r>
          </a:p>
        </p:txBody>
      </p:sp>
      <p:sp>
        <p:nvSpPr>
          <p:cNvPr id="3" name="内容占位符 2"/>
          <p:cNvSpPr>
            <a:spLocks noGrp="1"/>
          </p:cNvSpPr>
          <p:nvPr>
            <p:ph idx="1"/>
          </p:nvPr>
        </p:nvSpPr>
        <p:spPr>
          <a:xfrm>
            <a:off x="1435608" y="1357298"/>
            <a:ext cx="7708392" cy="5500702"/>
          </a:xfrm>
        </p:spPr>
        <p:txBody>
          <a:bodyPr>
            <a:noAutofit/>
          </a:bodyPr>
          <a:lstStyle/>
          <a:p>
            <a:pPr marL="0">
              <a:lnSpc>
                <a:spcPct val="200000"/>
              </a:lnSpc>
              <a:buNone/>
            </a:pPr>
            <a:r>
              <a:rPr lang="zh-CN" altLang="en-US" sz="3000" dirty="0" smtClean="0"/>
              <a:t>第十三条</a:t>
            </a:r>
            <a:r>
              <a:rPr lang="en-US" sz="3000" dirty="0" smtClean="0"/>
              <a:t>  </a:t>
            </a:r>
            <a:r>
              <a:rPr lang="zh-CN" altLang="en-US" sz="3000" dirty="0" smtClean="0"/>
              <a:t>根据</a:t>
            </a:r>
            <a:r>
              <a:rPr lang="zh-CN" altLang="en-US" sz="3000" dirty="0" smtClean="0">
                <a:solidFill>
                  <a:srgbClr val="0000CC"/>
                </a:solidFill>
              </a:rPr>
              <a:t>农机购置补贴违规通报及黑名单数据库</a:t>
            </a:r>
            <a:r>
              <a:rPr lang="zh-CN" altLang="en-US" sz="3000" dirty="0" smtClean="0"/>
              <a:t>发布的信息，省级农机化、财政部门对在其他省份发生较重或严重违规行为而被处理的农机产销企业，可</a:t>
            </a:r>
            <a:r>
              <a:rPr lang="zh-CN" altLang="en-US" sz="3000" dirty="0" smtClean="0">
                <a:solidFill>
                  <a:srgbClr val="FF0000"/>
                </a:solidFill>
              </a:rPr>
              <a:t>联动处理</a:t>
            </a:r>
            <a:r>
              <a:rPr lang="zh-CN" altLang="en-US" sz="3000" dirty="0" smtClean="0"/>
              <a:t>，处理措施宜与违规行为发生地的系列措施总体保持一致。</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九、产销企业权利、义务、责任</a:t>
            </a:r>
          </a:p>
        </p:txBody>
      </p:sp>
      <p:sp>
        <p:nvSpPr>
          <p:cNvPr id="3" name="内容占位符 2"/>
          <p:cNvSpPr>
            <a:spLocks noGrp="1"/>
          </p:cNvSpPr>
          <p:nvPr>
            <p:ph idx="1"/>
          </p:nvPr>
        </p:nvSpPr>
        <p:spPr>
          <a:xfrm>
            <a:off x="1435608" y="1357298"/>
            <a:ext cx="7498080" cy="5000660"/>
          </a:xfrm>
        </p:spPr>
        <p:txBody>
          <a:bodyPr>
            <a:normAutofit fontScale="85000" lnSpcReduction="10000"/>
          </a:bodyPr>
          <a:lstStyle/>
          <a:p>
            <a:pPr marL="0">
              <a:lnSpc>
                <a:spcPct val="200000"/>
              </a:lnSpc>
              <a:buNone/>
            </a:pPr>
            <a:r>
              <a:rPr lang="zh-CN" altLang="en-US" dirty="0" smtClean="0"/>
              <a:t>第六条</a:t>
            </a:r>
            <a:r>
              <a:rPr lang="en-US" dirty="0" smtClean="0"/>
              <a:t>  </a:t>
            </a:r>
            <a:r>
              <a:rPr lang="zh-CN" altLang="en-US" dirty="0" smtClean="0"/>
              <a:t>农机生产企业</a:t>
            </a:r>
            <a:r>
              <a:rPr lang="zh-CN" altLang="en-US" dirty="0" smtClean="0">
                <a:solidFill>
                  <a:srgbClr val="0000CC"/>
                </a:solidFill>
              </a:rPr>
              <a:t>自主确定</a:t>
            </a:r>
            <a:r>
              <a:rPr lang="zh-CN" altLang="en-US" dirty="0" smtClean="0"/>
              <a:t>和</a:t>
            </a:r>
            <a:r>
              <a:rPr lang="zh-CN" altLang="en-US" dirty="0" smtClean="0">
                <a:solidFill>
                  <a:srgbClr val="0000CC"/>
                </a:solidFill>
              </a:rPr>
              <a:t>公布补贴产品经销企业</a:t>
            </a:r>
            <a:r>
              <a:rPr lang="zh-CN" altLang="en-US" dirty="0" smtClean="0"/>
              <a:t>，指导</a:t>
            </a:r>
            <a:r>
              <a:rPr lang="zh-CN" altLang="en-US" dirty="0" smtClean="0">
                <a:solidFill>
                  <a:srgbClr val="0000CC"/>
                </a:solidFill>
              </a:rPr>
              <a:t>监督</a:t>
            </a:r>
            <a:r>
              <a:rPr lang="zh-CN" altLang="en-US" dirty="0" smtClean="0"/>
              <a:t>其</a:t>
            </a:r>
            <a:r>
              <a:rPr lang="zh-CN" altLang="en-US" dirty="0" smtClean="0">
                <a:solidFill>
                  <a:srgbClr val="0000CC"/>
                </a:solidFill>
              </a:rPr>
              <a:t>授权</a:t>
            </a:r>
            <a:r>
              <a:rPr lang="zh-CN" altLang="en-US" dirty="0" smtClean="0"/>
              <a:t>经销企业遵守补贴政策各项规定，并对经销企业的</a:t>
            </a:r>
            <a:r>
              <a:rPr lang="zh-CN" altLang="en-US" dirty="0" smtClean="0">
                <a:solidFill>
                  <a:srgbClr val="FF0000"/>
                </a:solidFill>
              </a:rPr>
              <a:t>违规行为承担连带责任</a:t>
            </a:r>
            <a:r>
              <a:rPr lang="zh-CN" altLang="en-US" dirty="0" smtClean="0"/>
              <a:t>。农机产销企业</a:t>
            </a:r>
            <a:r>
              <a:rPr lang="zh-CN" altLang="en-US" dirty="0" smtClean="0">
                <a:solidFill>
                  <a:srgbClr val="0000CC"/>
                </a:solidFill>
              </a:rPr>
              <a:t>自愿参与</a:t>
            </a:r>
            <a:r>
              <a:rPr lang="zh-CN" altLang="en-US" dirty="0" smtClean="0"/>
              <a:t>补贴政策实施，享有政策法规规定的合法权利，并承担以下责任义务。</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676920"/>
          </a:xfrm>
        </p:spPr>
        <p:txBody>
          <a:bodyPr>
            <a:normAutofit/>
          </a:bodyPr>
          <a:lstStyle/>
          <a:p>
            <a:pPr marL="0">
              <a:lnSpc>
                <a:spcPct val="200000"/>
              </a:lnSpc>
              <a:buNone/>
            </a:pPr>
            <a:r>
              <a:rPr lang="zh-CN" altLang="en-US" dirty="0" smtClean="0"/>
              <a:t>（一）遵守补贴政策相关规定，合法合规经营，</a:t>
            </a:r>
            <a:r>
              <a:rPr lang="zh-CN" altLang="en-US" b="1" dirty="0" smtClean="0"/>
              <a:t>不得</a:t>
            </a:r>
            <a:r>
              <a:rPr lang="zh-CN" altLang="en-US" dirty="0" smtClean="0"/>
              <a:t>有骗补、套补等违法违规行为；</a:t>
            </a:r>
            <a:endParaRPr lang="en-US" altLang="zh-CN" dirty="0" smtClean="0"/>
          </a:p>
          <a:p>
            <a:pPr marL="0">
              <a:lnSpc>
                <a:spcPct val="200000"/>
              </a:lnSpc>
              <a:buNone/>
            </a:pPr>
            <a:r>
              <a:rPr lang="zh-CN" altLang="en-US" dirty="0" smtClean="0"/>
              <a:t>（二）正确宣传补贴政策，规范真实使用补贴产品标志标识，</a:t>
            </a:r>
            <a:r>
              <a:rPr lang="zh-CN" altLang="en-US" b="1" dirty="0" smtClean="0"/>
              <a:t>不误导</a:t>
            </a:r>
            <a:r>
              <a:rPr lang="zh-CN" altLang="en-US" dirty="0" smtClean="0"/>
              <a:t>购机者购置补贴产品，</a:t>
            </a:r>
            <a:r>
              <a:rPr lang="zh-CN" altLang="en-US" b="1" dirty="0" smtClean="0"/>
              <a:t>不参与</a:t>
            </a:r>
            <a:r>
              <a:rPr lang="zh-CN" altLang="en-US" dirty="0" smtClean="0"/>
              <a:t>购机者虚假申领补贴；</a:t>
            </a:r>
          </a:p>
          <a:p>
            <a:pPr marL="0">
              <a:lnSpc>
                <a:spcPct val="200000"/>
              </a:lnSpc>
              <a:buNone/>
            </a:pPr>
            <a:endParaRPr lang="zh-CN" alt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676920"/>
          </a:xfrm>
        </p:spPr>
        <p:txBody>
          <a:bodyPr>
            <a:normAutofit fontScale="92500"/>
          </a:bodyPr>
          <a:lstStyle/>
          <a:p>
            <a:pPr marL="0">
              <a:lnSpc>
                <a:spcPct val="200000"/>
              </a:lnSpc>
              <a:buNone/>
            </a:pPr>
            <a:r>
              <a:rPr lang="zh-CN" altLang="en-US" dirty="0" smtClean="0"/>
              <a:t>（三）按补贴政策要求提供、保存</a:t>
            </a:r>
            <a:r>
              <a:rPr lang="zh-CN" altLang="en-US" b="1" dirty="0" smtClean="0"/>
              <a:t>真实完整</a:t>
            </a:r>
            <a:r>
              <a:rPr lang="zh-CN" altLang="en-US" dirty="0" smtClean="0"/>
              <a:t>的纸质和电子资料，供应符合规定的农机产品；</a:t>
            </a:r>
            <a:endParaRPr lang="en-US" altLang="zh-CN" dirty="0" smtClean="0"/>
          </a:p>
          <a:p>
            <a:pPr marL="0">
              <a:lnSpc>
                <a:spcPct val="200000"/>
              </a:lnSpc>
              <a:buNone/>
            </a:pPr>
            <a:r>
              <a:rPr lang="zh-CN" altLang="en-US" dirty="0" smtClean="0"/>
              <a:t>（四）发现影响补贴政策实施的异常情况，应</a:t>
            </a:r>
            <a:r>
              <a:rPr lang="zh-CN" altLang="en-US" b="1" dirty="0" smtClean="0"/>
              <a:t>主动报告</a:t>
            </a:r>
            <a:r>
              <a:rPr lang="zh-CN" altLang="en-US" dirty="0" smtClean="0"/>
              <a:t>当地农机化主管部门，及时采取</a:t>
            </a:r>
            <a:r>
              <a:rPr lang="zh-CN" altLang="en-US" b="1" dirty="0" smtClean="0"/>
              <a:t>防范补救</a:t>
            </a:r>
            <a:r>
              <a:rPr lang="zh-CN" altLang="en-US" dirty="0" smtClean="0"/>
              <a:t>措施，并</a:t>
            </a:r>
            <a:r>
              <a:rPr lang="zh-CN" altLang="en-US" b="1" dirty="0" smtClean="0"/>
              <a:t>加强整改</a:t>
            </a:r>
            <a:r>
              <a:rPr lang="zh-CN" altLang="en-US" dirty="0" smtClean="0"/>
              <a:t>；</a:t>
            </a:r>
          </a:p>
          <a:p>
            <a:pPr marL="0">
              <a:lnSpc>
                <a:spcPct val="200000"/>
              </a:lnSpc>
              <a:buNone/>
            </a:pPr>
            <a:endParaRPr lang="zh-CN" altLang="en-US"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676920"/>
          </a:xfrm>
        </p:spPr>
        <p:txBody>
          <a:bodyPr>
            <a:normAutofit/>
          </a:bodyPr>
          <a:lstStyle/>
          <a:p>
            <a:pPr marL="0">
              <a:lnSpc>
                <a:spcPct val="200000"/>
              </a:lnSpc>
              <a:buNone/>
            </a:pPr>
            <a:r>
              <a:rPr lang="zh-CN" altLang="en-US" dirty="0" smtClean="0"/>
              <a:t>（ 五）对购机者符合规定的</a:t>
            </a:r>
            <a:r>
              <a:rPr lang="zh-CN" altLang="en-US" b="1" dirty="0" smtClean="0"/>
              <a:t>退（换）货</a:t>
            </a:r>
            <a:r>
              <a:rPr lang="zh-CN" altLang="en-US" dirty="0" smtClean="0"/>
              <a:t>要求，首先确认购机者尚未领取补贴或已将领取的补贴退回财政部门后，再为其办理退（换）货，并主动报告当地农机化、财政部门； </a:t>
            </a:r>
          </a:p>
          <a:p>
            <a:pPr marL="0">
              <a:lnSpc>
                <a:spcPct val="200000"/>
              </a:lnSpc>
              <a:buNone/>
            </a:pPr>
            <a:endParaRPr lang="zh-CN" altLang="en-US"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676920"/>
          </a:xfrm>
        </p:spPr>
        <p:txBody>
          <a:bodyPr>
            <a:normAutofit/>
          </a:bodyPr>
          <a:lstStyle/>
          <a:p>
            <a:pPr marL="0">
              <a:lnSpc>
                <a:spcPct val="200000"/>
              </a:lnSpc>
              <a:buNone/>
            </a:pPr>
            <a:r>
              <a:rPr lang="zh-CN" altLang="en-US" dirty="0" smtClean="0"/>
              <a:t>（六）</a:t>
            </a:r>
            <a:r>
              <a:rPr lang="zh-CN" altLang="en-US" b="1" dirty="0" smtClean="0"/>
              <a:t>承担</a:t>
            </a:r>
            <a:r>
              <a:rPr lang="zh-CN" altLang="en-US" dirty="0" smtClean="0"/>
              <a:t>违反政策规定所引起的纠纷和经济损失等后果，</a:t>
            </a:r>
            <a:r>
              <a:rPr lang="zh-CN" altLang="en-US" b="1" dirty="0" smtClean="0"/>
              <a:t>主动退回</a:t>
            </a:r>
            <a:r>
              <a:rPr lang="zh-CN" altLang="en-US" dirty="0" smtClean="0"/>
              <a:t>违规行为涉及的补贴资金，</a:t>
            </a:r>
            <a:r>
              <a:rPr lang="zh-CN" altLang="en-US" b="1" dirty="0" smtClean="0"/>
              <a:t>接受</a:t>
            </a:r>
            <a:r>
              <a:rPr lang="zh-CN" altLang="en-US" dirty="0" smtClean="0"/>
              <a:t>主管部门处理；</a:t>
            </a:r>
            <a:endParaRPr lang="en-US" altLang="zh-CN" dirty="0" smtClean="0"/>
          </a:p>
          <a:p>
            <a:pPr marL="0">
              <a:lnSpc>
                <a:spcPct val="200000"/>
              </a:lnSpc>
              <a:buNone/>
            </a:pPr>
            <a:r>
              <a:rPr lang="zh-CN" altLang="en-US" dirty="0" smtClean="0"/>
              <a:t>（七）其他有关责任义务。</a:t>
            </a:r>
          </a:p>
          <a:p>
            <a:pPr marL="0">
              <a:lnSpc>
                <a:spcPct val="200000"/>
              </a:lnSpc>
              <a:buNone/>
            </a:pPr>
            <a:endParaRPr lang="zh-CN" altLang="en-US"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676920"/>
          </a:xfrm>
        </p:spPr>
        <p:txBody>
          <a:bodyPr>
            <a:normAutofit/>
          </a:bodyPr>
          <a:lstStyle/>
          <a:p>
            <a:pPr marL="0">
              <a:lnSpc>
                <a:spcPct val="200000"/>
              </a:lnSpc>
              <a:buNone/>
            </a:pPr>
            <a:r>
              <a:rPr lang="zh-CN" altLang="en-US" dirty="0" smtClean="0"/>
              <a:t>农机产销企业应就所承担的责任义务向农机化、财政部门提供</a:t>
            </a:r>
            <a:r>
              <a:rPr lang="zh-CN" altLang="en-US" dirty="0" smtClean="0">
                <a:solidFill>
                  <a:srgbClr val="0000CC"/>
                </a:solidFill>
              </a:rPr>
              <a:t>书面承诺</a:t>
            </a:r>
            <a:r>
              <a:rPr lang="zh-CN" altLang="en-US" dirty="0" smtClean="0"/>
              <a:t>。</a:t>
            </a:r>
          </a:p>
          <a:p>
            <a:pPr marL="0">
              <a:lnSpc>
                <a:spcPct val="200000"/>
              </a:lnSpc>
              <a:buNone/>
            </a:pPr>
            <a:endParaRPr lang="zh-CN" altLang="en-US"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57290" y="1000108"/>
            <a:ext cx="7498080" cy="2643206"/>
          </a:xfrm>
        </p:spPr>
        <p:txBody>
          <a:bodyPr>
            <a:noAutofit/>
          </a:bodyPr>
          <a:lstStyle/>
          <a:p>
            <a:pPr>
              <a:lnSpc>
                <a:spcPct val="150000"/>
              </a:lnSpc>
            </a:pPr>
            <a:r>
              <a:rPr lang="zh-CN" altLang="en-US" sz="5000" b="1" dirty="0" smtClean="0"/>
              <a:t>第二章</a:t>
            </a:r>
            <a:r>
              <a:rPr lang="en-US" altLang="zh-CN" sz="5000" b="1" dirty="0" smtClean="0"/>
              <a:t/>
            </a:r>
            <a:br>
              <a:rPr lang="en-US" altLang="zh-CN" sz="5000" b="1" dirty="0" smtClean="0"/>
            </a:br>
            <a:r>
              <a:rPr lang="zh-CN" altLang="en-US" sz="5000" b="1" dirty="0" smtClean="0"/>
              <a:t>主要政策规定</a:t>
            </a:r>
            <a:endParaRPr lang="zh-CN" altLang="en-US" sz="5000" b="1"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一、部级主要政策</a:t>
            </a:r>
          </a:p>
        </p:txBody>
      </p:sp>
      <p:sp>
        <p:nvSpPr>
          <p:cNvPr id="3" name="内容占位符 2"/>
          <p:cNvSpPr>
            <a:spLocks noGrp="1"/>
          </p:cNvSpPr>
          <p:nvPr>
            <p:ph idx="1"/>
          </p:nvPr>
        </p:nvSpPr>
        <p:spPr>
          <a:xfrm>
            <a:off x="1435608" y="1357298"/>
            <a:ext cx="7498080" cy="4891102"/>
          </a:xfrm>
        </p:spPr>
        <p:txBody>
          <a:bodyPr>
            <a:normAutofit/>
          </a:bodyPr>
          <a:lstStyle/>
          <a:p>
            <a:pPr marL="0">
              <a:lnSpc>
                <a:spcPct val="200000"/>
              </a:lnSpc>
              <a:buNone/>
            </a:pPr>
            <a:r>
              <a:rPr lang="en-US" dirty="0" smtClean="0"/>
              <a:t>2017</a:t>
            </a:r>
            <a:r>
              <a:rPr lang="zh-CN" altLang="en-US" dirty="0" smtClean="0"/>
              <a:t>年</a:t>
            </a:r>
            <a:r>
              <a:rPr lang="en-US" dirty="0" smtClean="0"/>
              <a:t>5</a:t>
            </a:r>
            <a:r>
              <a:rPr lang="zh-CN" altLang="en-US" dirty="0" smtClean="0"/>
              <a:t>月</a:t>
            </a:r>
            <a:r>
              <a:rPr lang="en-US" dirty="0" smtClean="0"/>
              <a:t>19</a:t>
            </a:r>
            <a:r>
              <a:rPr lang="zh-CN" altLang="en-US" dirty="0" smtClean="0"/>
              <a:t>日，</a:t>
            </a:r>
            <a:r>
              <a:rPr lang="en-US" altLang="zh-CN" dirty="0" smtClean="0"/>
              <a:t>《</a:t>
            </a:r>
            <a:r>
              <a:rPr lang="zh-CN" altLang="en-US" dirty="0" smtClean="0"/>
              <a:t>农业部办公厅财政部办公厅关于印发</a:t>
            </a:r>
            <a:r>
              <a:rPr lang="en-US" altLang="zh-CN" dirty="0" smtClean="0"/>
              <a:t>〈</a:t>
            </a:r>
            <a:r>
              <a:rPr lang="zh-CN" altLang="en-US" dirty="0" smtClean="0"/>
              <a:t>农业机械购置补贴产品违规经营行为处理办法（试行）</a:t>
            </a:r>
            <a:r>
              <a:rPr lang="en-US" altLang="zh-CN" dirty="0" smtClean="0"/>
              <a:t>〉</a:t>
            </a:r>
            <a:r>
              <a:rPr lang="zh-CN" altLang="en-US" dirty="0" smtClean="0"/>
              <a:t>的通知</a:t>
            </a:r>
            <a:r>
              <a:rPr lang="en-US" altLang="zh-CN" dirty="0" smtClean="0"/>
              <a:t>》</a:t>
            </a:r>
            <a:r>
              <a:rPr lang="zh-CN" altLang="en-US" dirty="0" smtClean="0"/>
              <a:t>（农办财</a:t>
            </a:r>
            <a:r>
              <a:rPr lang="en-US" altLang="zh-CN" dirty="0" smtClean="0"/>
              <a:t>〔</a:t>
            </a:r>
            <a:r>
              <a:rPr lang="en-US" dirty="0" smtClean="0"/>
              <a:t>2017</a:t>
            </a:r>
            <a:r>
              <a:rPr lang="en-US" altLang="zh-CN" dirty="0" smtClean="0"/>
              <a:t>〕</a:t>
            </a:r>
            <a:r>
              <a:rPr lang="en-US" dirty="0" smtClean="0"/>
              <a:t>26</a:t>
            </a:r>
            <a:r>
              <a:rPr lang="zh-CN" altLang="en-US" dirty="0" smtClean="0"/>
              <a:t>号）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85852" y="571480"/>
            <a:ext cx="7647836" cy="5676920"/>
          </a:xfrm>
        </p:spPr>
        <p:txBody>
          <a:bodyPr>
            <a:normAutofit/>
          </a:bodyPr>
          <a:lstStyle/>
          <a:p>
            <a:pPr marL="0" indent="0">
              <a:lnSpc>
                <a:spcPct val="150000"/>
              </a:lnSpc>
              <a:buNone/>
            </a:pPr>
            <a:r>
              <a:rPr lang="en-US" dirty="0" smtClean="0"/>
              <a:t>2017</a:t>
            </a:r>
            <a:r>
              <a:rPr lang="zh-CN" altLang="en-US" dirty="0" smtClean="0"/>
              <a:t>年</a:t>
            </a:r>
            <a:r>
              <a:rPr lang="en-US" dirty="0" smtClean="0"/>
              <a:t>5</a:t>
            </a:r>
            <a:r>
              <a:rPr lang="zh-CN" altLang="en-US" dirty="0" smtClean="0"/>
              <a:t>月</a:t>
            </a:r>
            <a:r>
              <a:rPr lang="en-US" dirty="0" smtClean="0"/>
              <a:t>19</a:t>
            </a:r>
            <a:r>
              <a:rPr lang="zh-CN" altLang="en-US" dirty="0" smtClean="0"/>
              <a:t>日，</a:t>
            </a:r>
            <a:r>
              <a:rPr lang="en-US" altLang="zh-CN" dirty="0" smtClean="0"/>
              <a:t>《</a:t>
            </a:r>
            <a:r>
              <a:rPr lang="zh-CN" altLang="en-US" dirty="0" smtClean="0"/>
              <a:t>农业部办公厅财政部办公厅关于印发</a:t>
            </a:r>
            <a:r>
              <a:rPr lang="en-US" altLang="zh-CN" dirty="0" smtClean="0"/>
              <a:t>〈</a:t>
            </a:r>
            <a:r>
              <a:rPr lang="zh-CN" altLang="en-US" dirty="0" smtClean="0">
                <a:solidFill>
                  <a:srgbClr val="FF0000"/>
                </a:solidFill>
              </a:rPr>
              <a:t>农业机械购置补贴产品违规经营行为处理办法（试行）</a:t>
            </a:r>
            <a:r>
              <a:rPr lang="en-US" altLang="zh-CN" dirty="0" smtClean="0"/>
              <a:t>〉</a:t>
            </a:r>
            <a:r>
              <a:rPr lang="zh-CN" altLang="en-US" dirty="0" smtClean="0"/>
              <a:t>的通知</a:t>
            </a:r>
            <a:r>
              <a:rPr lang="en-US" altLang="zh-CN" dirty="0" smtClean="0"/>
              <a:t>》</a:t>
            </a:r>
            <a:r>
              <a:rPr lang="zh-CN" altLang="en-US" dirty="0" smtClean="0"/>
              <a:t>（农办财</a:t>
            </a:r>
            <a:r>
              <a:rPr lang="en-US" altLang="zh-CN" dirty="0" smtClean="0"/>
              <a:t>〔</a:t>
            </a:r>
            <a:r>
              <a:rPr lang="en-US" dirty="0" smtClean="0"/>
              <a:t>2017</a:t>
            </a:r>
            <a:r>
              <a:rPr lang="en-US" altLang="zh-CN" dirty="0" smtClean="0"/>
              <a:t>〕</a:t>
            </a:r>
            <a:r>
              <a:rPr lang="en-US" dirty="0" smtClean="0"/>
              <a:t>26</a:t>
            </a:r>
            <a:r>
              <a:rPr lang="zh-CN" altLang="en-US" dirty="0" smtClean="0"/>
              <a:t>号）</a:t>
            </a:r>
            <a:endParaRPr lang="en-US" altLang="zh-CN" dirty="0" smtClean="0"/>
          </a:p>
          <a:p>
            <a:pPr marL="0" indent="0">
              <a:lnSpc>
                <a:spcPct val="150000"/>
              </a:lnSpc>
              <a:buNone/>
            </a:pPr>
            <a:r>
              <a:rPr lang="zh-CN" altLang="en-US" dirty="0" smtClean="0"/>
              <a:t>该文件已在四川省农机购置补贴信息公开专栏对外公开。</a:t>
            </a:r>
            <a:endParaRPr lang="en-US" altLang="zh-CN" dirty="0" smtClean="0"/>
          </a:p>
          <a:p>
            <a:pPr marL="0" indent="0">
              <a:lnSpc>
                <a:spcPct val="150000"/>
              </a:lnSpc>
              <a:buNone/>
            </a:pPr>
            <a:endParaRPr lang="zh-CN" altLang="en-US" sz="36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857232"/>
            <a:ext cx="7498080" cy="5391168"/>
          </a:xfrm>
        </p:spPr>
        <p:txBody>
          <a:bodyPr>
            <a:normAutofit/>
          </a:bodyPr>
          <a:lstStyle/>
          <a:p>
            <a:pPr marL="0">
              <a:lnSpc>
                <a:spcPct val="200000"/>
              </a:lnSpc>
              <a:buNone/>
            </a:pPr>
            <a:r>
              <a:rPr lang="en-US" dirty="0" smtClean="0"/>
              <a:t>2015</a:t>
            </a:r>
            <a:r>
              <a:rPr lang="zh-CN" altLang="en-US" dirty="0" smtClean="0"/>
              <a:t>年</a:t>
            </a:r>
            <a:r>
              <a:rPr lang="en-US" dirty="0" smtClean="0"/>
              <a:t>1</a:t>
            </a:r>
            <a:r>
              <a:rPr lang="zh-CN" altLang="en-US" dirty="0" smtClean="0"/>
              <a:t>月</a:t>
            </a:r>
            <a:r>
              <a:rPr lang="en-US" dirty="0" smtClean="0"/>
              <a:t>27</a:t>
            </a:r>
            <a:r>
              <a:rPr lang="zh-CN" altLang="en-US" dirty="0" smtClean="0"/>
              <a:t>日，</a:t>
            </a:r>
            <a:r>
              <a:rPr lang="en-US" altLang="zh-CN" dirty="0" smtClean="0"/>
              <a:t>《</a:t>
            </a:r>
            <a:r>
              <a:rPr lang="zh-CN" altLang="en-US" dirty="0" smtClean="0"/>
              <a:t>农业部办公厅财政部办公厅关于印发</a:t>
            </a:r>
            <a:r>
              <a:rPr lang="en-US" altLang="zh-CN" dirty="0" smtClean="0"/>
              <a:t>〈</a:t>
            </a:r>
            <a:r>
              <a:rPr lang="en-US" dirty="0" smtClean="0"/>
              <a:t>2015-2017</a:t>
            </a:r>
            <a:r>
              <a:rPr lang="zh-CN" altLang="en-US" dirty="0" smtClean="0"/>
              <a:t>年农业机械购置补贴实施指导意见</a:t>
            </a:r>
            <a:r>
              <a:rPr lang="en-US" altLang="zh-CN" dirty="0" smtClean="0"/>
              <a:t>〉</a:t>
            </a:r>
            <a:r>
              <a:rPr lang="zh-CN" altLang="en-US" dirty="0" smtClean="0"/>
              <a:t>的通知</a:t>
            </a:r>
            <a:r>
              <a:rPr lang="en-US" altLang="zh-CN" dirty="0" smtClean="0"/>
              <a:t>》</a:t>
            </a:r>
            <a:r>
              <a:rPr lang="zh-CN" altLang="en-US" dirty="0" smtClean="0"/>
              <a:t>（农办财</a:t>
            </a:r>
            <a:r>
              <a:rPr lang="en-US" dirty="0" smtClean="0"/>
              <a:t>[2015]6</a:t>
            </a:r>
            <a:r>
              <a:rPr lang="zh-CN" altLang="en-US" dirty="0" smtClean="0"/>
              <a:t>号）</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857232"/>
            <a:ext cx="7498080" cy="5391168"/>
          </a:xfrm>
        </p:spPr>
        <p:txBody>
          <a:bodyPr>
            <a:normAutofit/>
          </a:bodyPr>
          <a:lstStyle/>
          <a:p>
            <a:pPr marL="0">
              <a:lnSpc>
                <a:spcPct val="200000"/>
              </a:lnSpc>
              <a:buNone/>
            </a:pPr>
            <a:r>
              <a:rPr lang="en-US" dirty="0" smtClean="0"/>
              <a:t>2016</a:t>
            </a:r>
            <a:r>
              <a:rPr lang="zh-CN" altLang="en-US" dirty="0" smtClean="0"/>
              <a:t>年</a:t>
            </a:r>
            <a:r>
              <a:rPr lang="en-US" dirty="0" smtClean="0"/>
              <a:t>3</a:t>
            </a:r>
            <a:r>
              <a:rPr lang="zh-CN" altLang="en-US" dirty="0" smtClean="0"/>
              <a:t>月</a:t>
            </a:r>
            <a:r>
              <a:rPr lang="en-US" dirty="0" smtClean="0"/>
              <a:t>28</a:t>
            </a:r>
            <a:r>
              <a:rPr lang="zh-CN" altLang="en-US" dirty="0" smtClean="0"/>
              <a:t>日，</a:t>
            </a:r>
            <a:r>
              <a:rPr lang="en-US" altLang="zh-CN" dirty="0" smtClean="0"/>
              <a:t>《</a:t>
            </a:r>
            <a:r>
              <a:rPr lang="zh-CN" altLang="en-US" dirty="0" smtClean="0"/>
              <a:t>农业部办公厅财政部办公厅关于做好</a:t>
            </a:r>
            <a:r>
              <a:rPr lang="en-US" dirty="0" smtClean="0"/>
              <a:t>2016</a:t>
            </a:r>
            <a:r>
              <a:rPr lang="zh-CN" altLang="en-US" dirty="0" smtClean="0"/>
              <a:t>年部分财政支农项目实施工作的通知</a:t>
            </a:r>
            <a:r>
              <a:rPr lang="en-US" altLang="zh-CN" dirty="0" smtClean="0"/>
              <a:t>》</a:t>
            </a:r>
            <a:r>
              <a:rPr lang="zh-CN" altLang="en-US" dirty="0" smtClean="0"/>
              <a:t>（农办财</a:t>
            </a:r>
            <a:r>
              <a:rPr lang="en-US" altLang="zh-CN" dirty="0" smtClean="0"/>
              <a:t>〔</a:t>
            </a:r>
            <a:r>
              <a:rPr lang="en-US" dirty="0" smtClean="0"/>
              <a:t>2016</a:t>
            </a:r>
            <a:r>
              <a:rPr lang="en-US" altLang="zh-CN" dirty="0" smtClean="0"/>
              <a:t>〕</a:t>
            </a:r>
            <a:r>
              <a:rPr lang="en-US" dirty="0" smtClean="0"/>
              <a:t>22</a:t>
            </a:r>
            <a:r>
              <a:rPr lang="zh-CN" altLang="en-US" dirty="0" smtClean="0"/>
              <a:t>号）</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二、省级主要政策</a:t>
            </a:r>
          </a:p>
        </p:txBody>
      </p:sp>
      <p:sp>
        <p:nvSpPr>
          <p:cNvPr id="3" name="内容占位符 2"/>
          <p:cNvSpPr>
            <a:spLocks noGrp="1"/>
          </p:cNvSpPr>
          <p:nvPr>
            <p:ph idx="1"/>
          </p:nvPr>
        </p:nvSpPr>
        <p:spPr>
          <a:xfrm>
            <a:off x="1435608" y="1357298"/>
            <a:ext cx="7498080" cy="4891102"/>
          </a:xfrm>
        </p:spPr>
        <p:txBody>
          <a:bodyPr>
            <a:normAutofit/>
          </a:bodyPr>
          <a:lstStyle/>
          <a:p>
            <a:pPr marL="0">
              <a:lnSpc>
                <a:spcPct val="200000"/>
              </a:lnSpc>
              <a:buNone/>
            </a:pPr>
            <a:r>
              <a:rPr lang="en-US" dirty="0" smtClean="0"/>
              <a:t>2015</a:t>
            </a:r>
            <a:r>
              <a:rPr lang="zh-CN" altLang="en-US" dirty="0" smtClean="0"/>
              <a:t>年</a:t>
            </a:r>
            <a:r>
              <a:rPr lang="en-US" dirty="0" smtClean="0"/>
              <a:t>3</a:t>
            </a:r>
            <a:r>
              <a:rPr lang="zh-CN" altLang="en-US" dirty="0" smtClean="0"/>
              <a:t>月</a:t>
            </a:r>
            <a:r>
              <a:rPr lang="en-US" dirty="0" smtClean="0"/>
              <a:t>30</a:t>
            </a:r>
            <a:r>
              <a:rPr lang="zh-CN" altLang="en-US" dirty="0" smtClean="0"/>
              <a:t>日，四川省农业厅、财政厅联合印发</a:t>
            </a:r>
            <a:r>
              <a:rPr lang="en-US" altLang="zh-CN" dirty="0" smtClean="0"/>
              <a:t>《</a:t>
            </a:r>
            <a:r>
              <a:rPr lang="zh-CN" altLang="en-US" dirty="0" smtClean="0"/>
              <a:t>关于印发</a:t>
            </a:r>
            <a:r>
              <a:rPr lang="en-US" altLang="zh-CN" dirty="0" smtClean="0"/>
              <a:t>〈</a:t>
            </a:r>
            <a:r>
              <a:rPr lang="zh-CN" altLang="en-US" dirty="0" smtClean="0"/>
              <a:t>四川省</a:t>
            </a:r>
            <a:r>
              <a:rPr lang="en-US" dirty="0" smtClean="0"/>
              <a:t>2015-2017</a:t>
            </a:r>
            <a:r>
              <a:rPr lang="zh-CN" altLang="en-US" dirty="0" smtClean="0"/>
              <a:t>年农业机械购置补贴实施指导意见</a:t>
            </a:r>
            <a:r>
              <a:rPr lang="en-US" altLang="zh-CN" dirty="0" smtClean="0"/>
              <a:t>〉</a:t>
            </a:r>
            <a:r>
              <a:rPr lang="zh-CN" altLang="en-US" dirty="0" smtClean="0"/>
              <a:t>的通知</a:t>
            </a:r>
            <a:r>
              <a:rPr lang="en-US" altLang="zh-CN" dirty="0" smtClean="0"/>
              <a:t>》</a:t>
            </a:r>
            <a:r>
              <a:rPr lang="zh-CN" altLang="en-US" dirty="0" smtClean="0"/>
              <a:t>（川农业</a:t>
            </a:r>
            <a:r>
              <a:rPr lang="en-US" dirty="0" smtClean="0"/>
              <a:t>[2015]31</a:t>
            </a:r>
            <a:r>
              <a:rPr lang="zh-CN" altLang="en-US" dirty="0" smtClean="0"/>
              <a:t>号）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857232"/>
            <a:ext cx="7498080" cy="5391168"/>
          </a:xfrm>
        </p:spPr>
        <p:txBody>
          <a:bodyPr>
            <a:normAutofit/>
          </a:bodyPr>
          <a:lstStyle/>
          <a:p>
            <a:pPr marL="0">
              <a:lnSpc>
                <a:spcPct val="200000"/>
              </a:lnSpc>
              <a:buNone/>
            </a:pPr>
            <a:r>
              <a:rPr lang="en-US" dirty="0" smtClean="0"/>
              <a:t>2016</a:t>
            </a:r>
            <a:r>
              <a:rPr lang="zh-CN" altLang="en-US" dirty="0" smtClean="0"/>
              <a:t>年</a:t>
            </a:r>
            <a:r>
              <a:rPr lang="en-US" dirty="0" smtClean="0"/>
              <a:t>5</a:t>
            </a:r>
            <a:r>
              <a:rPr lang="zh-CN" altLang="en-US" dirty="0" smtClean="0"/>
              <a:t>月</a:t>
            </a:r>
            <a:r>
              <a:rPr lang="en-US" dirty="0" smtClean="0"/>
              <a:t>13</a:t>
            </a:r>
            <a:r>
              <a:rPr lang="zh-CN" altLang="en-US" dirty="0" smtClean="0"/>
              <a:t>日，四川省农业厅、财政厅联合印发</a:t>
            </a:r>
            <a:r>
              <a:rPr lang="en-US" altLang="zh-CN" dirty="0" smtClean="0"/>
              <a:t>《</a:t>
            </a:r>
            <a:r>
              <a:rPr lang="zh-CN" altLang="en-US" dirty="0" smtClean="0"/>
              <a:t>关于做好</a:t>
            </a:r>
            <a:r>
              <a:rPr lang="en-US" dirty="0" smtClean="0"/>
              <a:t>2016-2017</a:t>
            </a:r>
            <a:r>
              <a:rPr lang="zh-CN" altLang="en-US" dirty="0" smtClean="0"/>
              <a:t>年四川省农机购置补贴政策实施工作的通知</a:t>
            </a:r>
            <a:r>
              <a:rPr lang="en-US" altLang="zh-CN" dirty="0" smtClean="0"/>
              <a:t>》</a:t>
            </a:r>
            <a:r>
              <a:rPr lang="zh-CN" altLang="en-US" dirty="0" smtClean="0"/>
              <a:t>（川农业函</a:t>
            </a:r>
            <a:r>
              <a:rPr lang="en-US" dirty="0" smtClean="0"/>
              <a:t>[2016]256</a:t>
            </a:r>
            <a:r>
              <a:rPr lang="zh-CN" altLang="en-US" dirty="0" smtClean="0"/>
              <a:t>号）</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857232"/>
            <a:ext cx="7498080" cy="5391168"/>
          </a:xfrm>
        </p:spPr>
        <p:txBody>
          <a:bodyPr>
            <a:normAutofit/>
          </a:bodyPr>
          <a:lstStyle/>
          <a:p>
            <a:pPr marL="0">
              <a:lnSpc>
                <a:spcPct val="200000"/>
              </a:lnSpc>
              <a:buNone/>
            </a:pPr>
            <a:r>
              <a:rPr lang="en-US" dirty="0" smtClean="0"/>
              <a:t>2017</a:t>
            </a:r>
            <a:r>
              <a:rPr lang="zh-CN" altLang="en-US" dirty="0" smtClean="0"/>
              <a:t>年</a:t>
            </a:r>
            <a:r>
              <a:rPr lang="en-US" dirty="0" smtClean="0"/>
              <a:t>5</a:t>
            </a:r>
            <a:r>
              <a:rPr lang="zh-CN" altLang="en-US" dirty="0" smtClean="0"/>
              <a:t>月</a:t>
            </a:r>
            <a:r>
              <a:rPr lang="en-US" dirty="0" smtClean="0"/>
              <a:t>11</a:t>
            </a:r>
            <a:r>
              <a:rPr lang="zh-CN" altLang="en-US" dirty="0" smtClean="0"/>
              <a:t>日，四川省农业厅、财政厅联合印发</a:t>
            </a:r>
            <a:r>
              <a:rPr lang="en-US" altLang="zh-CN" dirty="0" smtClean="0"/>
              <a:t>《</a:t>
            </a:r>
            <a:r>
              <a:rPr lang="zh-CN" altLang="en-US" dirty="0" smtClean="0"/>
              <a:t>关于做好</a:t>
            </a:r>
            <a:r>
              <a:rPr lang="en-US" dirty="0" smtClean="0"/>
              <a:t>2017</a:t>
            </a:r>
            <a:r>
              <a:rPr lang="zh-CN" altLang="en-US" dirty="0" smtClean="0"/>
              <a:t>年农机购置补贴政策实施工作的通知</a:t>
            </a:r>
            <a:r>
              <a:rPr lang="en-US" altLang="zh-CN" dirty="0" smtClean="0"/>
              <a:t>》</a:t>
            </a:r>
            <a:r>
              <a:rPr lang="zh-CN" altLang="en-US" dirty="0" smtClean="0"/>
              <a:t>（川农业函</a:t>
            </a:r>
            <a:r>
              <a:rPr lang="en-US" dirty="0" smtClean="0"/>
              <a:t>[2017]363</a:t>
            </a:r>
            <a:r>
              <a:rPr lang="zh-CN" altLang="en-US" dirty="0" smtClean="0"/>
              <a:t>号）</a:t>
            </a:r>
            <a:endParaRPr lang="en-US" altLang="zh-CN"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857232"/>
            <a:ext cx="7498080" cy="5391168"/>
          </a:xfrm>
        </p:spPr>
        <p:txBody>
          <a:bodyPr>
            <a:normAutofit/>
          </a:bodyPr>
          <a:lstStyle/>
          <a:p>
            <a:pPr marL="0">
              <a:lnSpc>
                <a:spcPct val="200000"/>
              </a:lnSpc>
              <a:buNone/>
            </a:pPr>
            <a:r>
              <a:rPr lang="zh-CN" altLang="en-US" dirty="0" smtClean="0"/>
              <a:t>以上文件已在四川省农机购置补贴信息公开专栏对外公开。</a:t>
            </a:r>
            <a:endParaRPr lang="en-US" altLang="zh-CN"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857232"/>
            <a:ext cx="7498080" cy="5391168"/>
          </a:xfrm>
        </p:spPr>
        <p:txBody>
          <a:bodyPr>
            <a:normAutofit/>
          </a:bodyPr>
          <a:lstStyle/>
          <a:p>
            <a:pPr marL="0">
              <a:lnSpc>
                <a:spcPct val="200000"/>
              </a:lnSpc>
              <a:buNone/>
            </a:pPr>
            <a:r>
              <a:rPr lang="zh-CN" altLang="en-US" dirty="0" smtClean="0"/>
              <a:t>部省政策明确了企业的权利、义务、责任，</a:t>
            </a:r>
            <a:endParaRPr lang="en-US" altLang="zh-CN" dirty="0" smtClean="0"/>
          </a:p>
          <a:p>
            <a:pPr marL="0">
              <a:lnSpc>
                <a:spcPct val="200000"/>
              </a:lnSpc>
              <a:buNone/>
            </a:pPr>
            <a:r>
              <a:rPr lang="zh-CN" altLang="en-US" dirty="0" smtClean="0"/>
              <a:t>规定了农业、财政部门的职能职责，</a:t>
            </a:r>
            <a:endParaRPr lang="en-US" altLang="zh-CN" dirty="0" smtClean="0"/>
          </a:p>
          <a:p>
            <a:pPr marL="0">
              <a:lnSpc>
                <a:spcPct val="200000"/>
              </a:lnSpc>
              <a:buNone/>
            </a:pPr>
            <a:r>
              <a:rPr lang="zh-CN" altLang="en-US" dirty="0" smtClean="0"/>
              <a:t>赋予了违规处理的工作措施。</a:t>
            </a:r>
            <a:endParaRPr lang="en-US" altLang="zh-CN"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142852"/>
            <a:ext cx="7498080" cy="6715148"/>
          </a:xfrm>
        </p:spPr>
        <p:txBody>
          <a:bodyPr>
            <a:normAutofit fontScale="92500" lnSpcReduction="20000"/>
          </a:bodyPr>
          <a:lstStyle/>
          <a:p>
            <a:pPr marL="0">
              <a:lnSpc>
                <a:spcPct val="200000"/>
              </a:lnSpc>
              <a:buNone/>
            </a:pPr>
            <a:r>
              <a:rPr lang="zh-CN" altLang="en-US" dirty="0" smtClean="0">
                <a:solidFill>
                  <a:srgbClr val="0000CC"/>
                </a:solidFill>
              </a:rPr>
              <a:t>县级农业部门</a:t>
            </a:r>
            <a:r>
              <a:rPr lang="zh-CN" altLang="en-US" dirty="0" smtClean="0"/>
              <a:t>是农机购置补贴政策的</a:t>
            </a:r>
            <a:r>
              <a:rPr lang="zh-CN" altLang="en-US" dirty="0" smtClean="0">
                <a:solidFill>
                  <a:srgbClr val="0000CC"/>
                </a:solidFill>
              </a:rPr>
              <a:t>实施主体</a:t>
            </a:r>
            <a:r>
              <a:rPr lang="zh-CN" altLang="en-US" dirty="0" smtClean="0"/>
              <a:t>和</a:t>
            </a:r>
            <a:r>
              <a:rPr lang="zh-CN" altLang="en-US" dirty="0" smtClean="0">
                <a:solidFill>
                  <a:srgbClr val="0000CC"/>
                </a:solidFill>
              </a:rPr>
              <a:t>责任主体</a:t>
            </a:r>
            <a:r>
              <a:rPr lang="zh-CN" altLang="en-US" dirty="0" smtClean="0"/>
              <a:t>，</a:t>
            </a:r>
            <a:r>
              <a:rPr lang="zh-CN" altLang="en-US" dirty="0" smtClean="0">
                <a:solidFill>
                  <a:srgbClr val="0000CC"/>
                </a:solidFill>
              </a:rPr>
              <a:t>县级财政部门</a:t>
            </a:r>
            <a:r>
              <a:rPr lang="zh-CN" altLang="en-US" dirty="0" smtClean="0"/>
              <a:t>是补贴</a:t>
            </a:r>
            <a:r>
              <a:rPr lang="zh-CN" altLang="en-US" dirty="0" smtClean="0">
                <a:solidFill>
                  <a:srgbClr val="0000CC"/>
                </a:solidFill>
              </a:rPr>
              <a:t>资金兑付</a:t>
            </a:r>
            <a:r>
              <a:rPr lang="zh-CN" altLang="en-US" dirty="0" smtClean="0"/>
              <a:t>和</a:t>
            </a:r>
            <a:r>
              <a:rPr lang="zh-CN" altLang="en-US" dirty="0" smtClean="0">
                <a:solidFill>
                  <a:srgbClr val="0000CC"/>
                </a:solidFill>
              </a:rPr>
              <a:t>监管</a:t>
            </a:r>
            <a:r>
              <a:rPr lang="zh-CN" altLang="en-US" dirty="0" smtClean="0"/>
              <a:t>的</a:t>
            </a:r>
            <a:r>
              <a:rPr lang="zh-CN" altLang="en-US" dirty="0" smtClean="0">
                <a:solidFill>
                  <a:srgbClr val="0000CC"/>
                </a:solidFill>
              </a:rPr>
              <a:t>责任主体</a:t>
            </a:r>
            <a:r>
              <a:rPr lang="zh-CN" altLang="en-US" dirty="0" smtClean="0"/>
              <a:t>，要坚持依纪依法依规行政，切实履行工作职责。县级农业、财政部门要按照</a:t>
            </a:r>
            <a:r>
              <a:rPr lang="zh-CN" altLang="en-US" dirty="0" smtClean="0">
                <a:solidFill>
                  <a:srgbClr val="0000CC"/>
                </a:solidFill>
              </a:rPr>
              <a:t>属地管理</a:t>
            </a:r>
            <a:r>
              <a:rPr lang="zh-CN" altLang="en-US" dirty="0" smtClean="0"/>
              <a:t>原则，按职责强化购机</a:t>
            </a:r>
            <a:r>
              <a:rPr lang="zh-CN" altLang="en-US" dirty="0" smtClean="0">
                <a:solidFill>
                  <a:srgbClr val="FF0000"/>
                </a:solidFill>
              </a:rPr>
              <a:t>补贴异常情况监督</a:t>
            </a:r>
            <a:r>
              <a:rPr lang="zh-CN" altLang="en-US" dirty="0" smtClean="0"/>
              <a:t>和</a:t>
            </a:r>
            <a:r>
              <a:rPr lang="zh-CN" altLang="en-US" dirty="0" smtClean="0">
                <a:solidFill>
                  <a:srgbClr val="FF0000"/>
                </a:solidFill>
              </a:rPr>
              <a:t>违规行为查处</a:t>
            </a:r>
            <a:r>
              <a:rPr lang="zh-CN" altLang="en-US" dirty="0" smtClean="0"/>
              <a:t>。县级财政部门要积极参与购机补贴政策的落实和监督工作，及时兑付补贴资金。 </a:t>
            </a:r>
            <a:endParaRPr lang="en-US" altLang="zh-CN"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642918"/>
            <a:ext cx="7498080" cy="6215082"/>
          </a:xfrm>
        </p:spPr>
        <p:txBody>
          <a:bodyPr>
            <a:normAutofit/>
          </a:bodyPr>
          <a:lstStyle/>
          <a:p>
            <a:pPr marL="0">
              <a:lnSpc>
                <a:spcPct val="200000"/>
              </a:lnSpc>
              <a:buNone/>
            </a:pPr>
            <a:r>
              <a:rPr lang="zh-CN" altLang="en-US" dirty="0" smtClean="0"/>
              <a:t>对于违反农机购置补贴政策相关规定的生产和经销企业，</a:t>
            </a:r>
            <a:r>
              <a:rPr lang="zh-CN" altLang="en-US" dirty="0" smtClean="0">
                <a:solidFill>
                  <a:srgbClr val="0000CC"/>
                </a:solidFill>
              </a:rPr>
              <a:t>市、县级农业（农机）部门</a:t>
            </a:r>
            <a:r>
              <a:rPr lang="zh-CN" altLang="en-US" dirty="0" smtClean="0"/>
              <a:t>视调查情况可对违规企业采取</a:t>
            </a:r>
            <a:r>
              <a:rPr lang="zh-CN" altLang="en-US" dirty="0" smtClean="0">
                <a:solidFill>
                  <a:srgbClr val="FF0000"/>
                </a:solidFill>
              </a:rPr>
              <a:t>约谈告诫</a:t>
            </a:r>
            <a:r>
              <a:rPr lang="zh-CN" altLang="en-US" dirty="0" smtClean="0"/>
              <a:t>、</a:t>
            </a:r>
            <a:r>
              <a:rPr lang="zh-CN" altLang="en-US" dirty="0" smtClean="0">
                <a:solidFill>
                  <a:srgbClr val="FF0000"/>
                </a:solidFill>
              </a:rPr>
              <a:t>限期整改</a:t>
            </a:r>
            <a:r>
              <a:rPr lang="zh-CN" altLang="en-US" dirty="0" smtClean="0"/>
              <a:t>、</a:t>
            </a:r>
            <a:r>
              <a:rPr lang="zh-CN" altLang="en-US" dirty="0" smtClean="0">
                <a:solidFill>
                  <a:srgbClr val="FF0000"/>
                </a:solidFill>
              </a:rPr>
              <a:t>暂停补贴</a:t>
            </a:r>
            <a:r>
              <a:rPr lang="zh-CN" altLang="en-US" dirty="0" smtClean="0"/>
              <a:t>等措施。 </a:t>
            </a:r>
            <a:endParaRPr lang="en-US" altLang="zh-CN"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642918"/>
            <a:ext cx="7498080" cy="6215082"/>
          </a:xfrm>
        </p:spPr>
        <p:txBody>
          <a:bodyPr>
            <a:normAutofit/>
          </a:bodyPr>
          <a:lstStyle/>
          <a:p>
            <a:pPr marL="0">
              <a:lnSpc>
                <a:spcPct val="200000"/>
              </a:lnSpc>
              <a:buNone/>
            </a:pPr>
            <a:r>
              <a:rPr lang="zh-CN" altLang="en-US" dirty="0" smtClean="0"/>
              <a:t>由省内各级农业、财政部门暂停的农机购置补贴产品或生产企业，或由农业部及其他省暂停或处理的农机购置补贴产品或生产企业，将在</a:t>
            </a:r>
            <a:r>
              <a:rPr lang="zh-CN" altLang="en-US" dirty="0" smtClean="0">
                <a:solidFill>
                  <a:srgbClr val="0000CC"/>
                </a:solidFill>
              </a:rPr>
              <a:t>全省范围内</a:t>
            </a:r>
            <a:r>
              <a:rPr lang="zh-CN" altLang="en-US" dirty="0" smtClean="0">
                <a:solidFill>
                  <a:srgbClr val="FF0000"/>
                </a:solidFill>
              </a:rPr>
              <a:t>暂停</a:t>
            </a:r>
            <a:r>
              <a:rPr lang="zh-CN" altLang="en-US" dirty="0" smtClean="0"/>
              <a:t>农机购置补贴。</a:t>
            </a:r>
            <a:endParaRPr lang="en-US" altLang="zh-CN"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85852" y="500042"/>
            <a:ext cx="7647836" cy="5748358"/>
          </a:xfrm>
        </p:spPr>
        <p:txBody>
          <a:bodyPr>
            <a:normAutofit/>
          </a:bodyPr>
          <a:lstStyle/>
          <a:p>
            <a:pPr marL="0" indent="0">
              <a:lnSpc>
                <a:spcPct val="150000"/>
              </a:lnSpc>
              <a:buNone/>
            </a:pPr>
            <a:r>
              <a:rPr lang="zh-CN" altLang="en-US" sz="3600" dirty="0" smtClean="0"/>
              <a:t>处理办法分四章（</a:t>
            </a:r>
            <a:r>
              <a:rPr lang="zh-CN" altLang="en-US" sz="3600" dirty="0" smtClean="0">
                <a:solidFill>
                  <a:srgbClr val="0000CC"/>
                </a:solidFill>
              </a:rPr>
              <a:t>总则、违规行为类型与处罚、查处程序、附则</a:t>
            </a:r>
            <a:r>
              <a:rPr lang="zh-CN" altLang="en-US" sz="3600" dirty="0" smtClean="0"/>
              <a:t>）、共十六条、</a:t>
            </a:r>
            <a:r>
              <a:rPr lang="en-US" sz="3600" dirty="0" smtClean="0"/>
              <a:t>2808</a:t>
            </a:r>
            <a:r>
              <a:rPr lang="zh-CN" altLang="en-US" sz="3600" dirty="0" smtClean="0"/>
              <a:t>个字。</a:t>
            </a:r>
            <a:endParaRPr lang="en-US" altLang="zh-CN" sz="3600" dirty="0" smtClean="0"/>
          </a:p>
          <a:p>
            <a:pPr marL="0" indent="0">
              <a:lnSpc>
                <a:spcPct val="150000"/>
              </a:lnSpc>
              <a:buNone/>
            </a:pPr>
            <a:r>
              <a:rPr lang="zh-CN" altLang="en-US" sz="3600" dirty="0" smtClean="0"/>
              <a:t>处理办法只适用于</a:t>
            </a:r>
            <a:r>
              <a:rPr lang="zh-CN" altLang="en-US" sz="3600" dirty="0" smtClean="0">
                <a:solidFill>
                  <a:srgbClr val="FF0000"/>
                </a:solidFill>
              </a:rPr>
              <a:t>农机购置补贴产品</a:t>
            </a:r>
            <a:r>
              <a:rPr lang="zh-CN" altLang="en-US" sz="3600" dirty="0" smtClean="0"/>
              <a:t>违规经营行为查处工作。</a:t>
            </a:r>
            <a:endParaRPr lang="en-US" altLang="zh-CN" sz="3600" dirty="0" smtClean="0"/>
          </a:p>
          <a:p>
            <a:pPr marL="0" indent="0">
              <a:lnSpc>
                <a:spcPct val="150000"/>
              </a:lnSpc>
              <a:buNone/>
            </a:pPr>
            <a:endParaRPr lang="en-US" altLang="zh-CN" sz="3600"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57290" y="1000108"/>
            <a:ext cx="7498080" cy="2643206"/>
          </a:xfrm>
        </p:spPr>
        <p:txBody>
          <a:bodyPr>
            <a:noAutofit/>
          </a:bodyPr>
          <a:lstStyle/>
          <a:p>
            <a:pPr>
              <a:lnSpc>
                <a:spcPct val="150000"/>
              </a:lnSpc>
            </a:pPr>
            <a:r>
              <a:rPr lang="zh-CN" altLang="en-US" sz="5000" b="1" dirty="0" smtClean="0"/>
              <a:t>第三章</a:t>
            </a:r>
            <a:r>
              <a:rPr lang="en-US" altLang="zh-CN" sz="5000" b="1" dirty="0" smtClean="0"/>
              <a:t/>
            </a:r>
            <a:br>
              <a:rPr lang="en-US" altLang="zh-CN" sz="5000" b="1" dirty="0" smtClean="0"/>
            </a:br>
            <a:r>
              <a:rPr lang="zh-CN" altLang="en-US" sz="5000" b="1" dirty="0" smtClean="0"/>
              <a:t>建议查处流程</a:t>
            </a:r>
            <a:endParaRPr lang="zh-CN" altLang="en-US" sz="5000" b="1"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一、受理登记</a:t>
            </a:r>
          </a:p>
        </p:txBody>
      </p:sp>
      <p:sp>
        <p:nvSpPr>
          <p:cNvPr id="3" name="内容占位符 2"/>
          <p:cNvSpPr>
            <a:spLocks noGrp="1"/>
          </p:cNvSpPr>
          <p:nvPr>
            <p:ph idx="1"/>
          </p:nvPr>
        </p:nvSpPr>
        <p:spPr>
          <a:xfrm>
            <a:off x="1435608" y="1357298"/>
            <a:ext cx="7498080" cy="4891102"/>
          </a:xfrm>
        </p:spPr>
        <p:txBody>
          <a:bodyPr>
            <a:normAutofit lnSpcReduction="10000"/>
          </a:bodyPr>
          <a:lstStyle/>
          <a:p>
            <a:pPr marL="0">
              <a:lnSpc>
                <a:spcPct val="200000"/>
              </a:lnSpc>
              <a:buNone/>
            </a:pPr>
            <a:r>
              <a:rPr lang="en-US" altLang="zh-CN" dirty="0" smtClean="0"/>
              <a:t>1</a:t>
            </a:r>
            <a:r>
              <a:rPr lang="zh-CN" altLang="en-US" dirty="0" smtClean="0"/>
              <a:t>、对上级机关转办、其他部门转交或实名反映的本行政区域内的违规线索，</a:t>
            </a:r>
            <a:r>
              <a:rPr lang="zh-CN" altLang="en-US" dirty="0" smtClean="0">
                <a:solidFill>
                  <a:srgbClr val="0000CC"/>
                </a:solidFill>
              </a:rPr>
              <a:t>应予登记</a:t>
            </a:r>
            <a:r>
              <a:rPr lang="zh-CN" altLang="en-US" dirty="0" smtClean="0"/>
              <a:t>。</a:t>
            </a:r>
            <a:endParaRPr lang="en-US" altLang="zh-CN" dirty="0" smtClean="0"/>
          </a:p>
          <a:p>
            <a:pPr marL="0">
              <a:lnSpc>
                <a:spcPct val="200000"/>
              </a:lnSpc>
              <a:buNone/>
            </a:pPr>
            <a:r>
              <a:rPr lang="en-US" altLang="zh-CN" dirty="0" smtClean="0"/>
              <a:t>2</a:t>
            </a:r>
            <a:r>
              <a:rPr lang="zh-CN" altLang="en-US" dirty="0" smtClean="0"/>
              <a:t>、农机购置补贴核查中发现的问题线索</a:t>
            </a:r>
            <a:r>
              <a:rPr lang="zh-CN" altLang="en-US" dirty="0" smtClean="0">
                <a:solidFill>
                  <a:srgbClr val="0000CC"/>
                </a:solidFill>
              </a:rPr>
              <a:t>应调查核实</a:t>
            </a:r>
            <a:r>
              <a:rPr lang="zh-CN" altLang="en-US" dirty="0" smtClean="0"/>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676920"/>
          </a:xfrm>
        </p:spPr>
        <p:txBody>
          <a:bodyPr>
            <a:normAutofit/>
          </a:bodyPr>
          <a:lstStyle/>
          <a:p>
            <a:pPr marL="0">
              <a:lnSpc>
                <a:spcPct val="200000"/>
              </a:lnSpc>
              <a:buNone/>
            </a:pPr>
            <a:r>
              <a:rPr lang="en-US" altLang="zh-CN" dirty="0" smtClean="0"/>
              <a:t>3</a:t>
            </a:r>
            <a:r>
              <a:rPr lang="zh-CN" altLang="en-US" dirty="0" smtClean="0"/>
              <a:t>、对提供不实联系方式、匿名反映且无具体线索的，可不予登记。建议大家</a:t>
            </a:r>
            <a:r>
              <a:rPr lang="zh-CN" altLang="en-US" dirty="0" smtClean="0">
                <a:solidFill>
                  <a:srgbClr val="0000CC"/>
                </a:solidFill>
              </a:rPr>
              <a:t>核查</a:t>
            </a:r>
            <a:r>
              <a:rPr lang="zh-CN" altLang="en-US" dirty="0" smtClean="0"/>
              <a:t>一下，若不是真实情况，可以不处理。</a:t>
            </a:r>
            <a:endParaRPr lang="en-US" altLang="zh-CN" dirty="0" smtClean="0"/>
          </a:p>
          <a:p>
            <a:pPr marL="0">
              <a:lnSpc>
                <a:spcPct val="200000"/>
              </a:lnSpc>
              <a:buNone/>
            </a:pPr>
            <a:r>
              <a:rPr lang="en-US" altLang="zh-CN" dirty="0" smtClean="0"/>
              <a:t>4</a:t>
            </a:r>
            <a:r>
              <a:rPr lang="zh-CN" altLang="en-US" dirty="0" smtClean="0"/>
              <a:t>、举报投诉事项涉及其他部门职权的，按规定</a:t>
            </a:r>
            <a:r>
              <a:rPr lang="zh-CN" altLang="en-US" dirty="0" smtClean="0">
                <a:solidFill>
                  <a:srgbClr val="0000CC"/>
                </a:solidFill>
              </a:rPr>
              <a:t>移交</a:t>
            </a:r>
            <a:r>
              <a:rPr lang="zh-CN" altLang="en-US" dirty="0" smtClean="0"/>
              <a:t>有关线索。</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二、系统封闭</a:t>
            </a:r>
          </a:p>
        </p:txBody>
      </p:sp>
      <p:sp>
        <p:nvSpPr>
          <p:cNvPr id="3" name="内容占位符 2"/>
          <p:cNvSpPr>
            <a:spLocks noGrp="1"/>
          </p:cNvSpPr>
          <p:nvPr>
            <p:ph idx="1"/>
          </p:nvPr>
        </p:nvSpPr>
        <p:spPr>
          <a:xfrm>
            <a:off x="1435608" y="1357298"/>
            <a:ext cx="7498080" cy="5143536"/>
          </a:xfrm>
        </p:spPr>
        <p:txBody>
          <a:bodyPr>
            <a:normAutofit fontScale="92500"/>
          </a:bodyPr>
          <a:lstStyle/>
          <a:p>
            <a:pPr marL="0">
              <a:lnSpc>
                <a:spcPct val="200000"/>
              </a:lnSpc>
              <a:buNone/>
            </a:pPr>
            <a:r>
              <a:rPr lang="zh-CN" altLang="en-US" dirty="0" smtClean="0"/>
              <a:t>根据</a:t>
            </a:r>
            <a:r>
              <a:rPr lang="en-US" altLang="zh-CN" dirty="0" smtClean="0"/>
              <a:t>《</a:t>
            </a:r>
            <a:r>
              <a:rPr lang="zh-CN" altLang="en-US" dirty="0" smtClean="0"/>
              <a:t>农业机械购置补贴产品违规经营行为处理办法（试行）</a:t>
            </a:r>
            <a:r>
              <a:rPr lang="en-US" altLang="zh-CN" dirty="0" smtClean="0"/>
              <a:t>》</a:t>
            </a:r>
            <a:r>
              <a:rPr lang="zh-CN" altLang="en-US" dirty="0" smtClean="0"/>
              <a:t>规定，经初步调查，对有具体违规线索且违规嫌疑较大的企业，可在农机购置补贴辅助管理系统中对涉及的产品或企业</a:t>
            </a:r>
            <a:r>
              <a:rPr lang="zh-CN" altLang="en-US" dirty="0" smtClean="0">
                <a:solidFill>
                  <a:srgbClr val="FF0000"/>
                </a:solidFill>
              </a:rPr>
              <a:t>先行采取封闭</a:t>
            </a:r>
            <a:r>
              <a:rPr lang="zh-CN" altLang="en-US" dirty="0" smtClean="0"/>
              <a:t>等防范处理措施。</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676920"/>
          </a:xfrm>
        </p:spPr>
        <p:txBody>
          <a:bodyPr>
            <a:normAutofit/>
          </a:bodyPr>
          <a:lstStyle/>
          <a:p>
            <a:pPr marL="0">
              <a:lnSpc>
                <a:spcPct val="200000"/>
              </a:lnSpc>
              <a:buNone/>
            </a:pPr>
            <a:r>
              <a:rPr lang="zh-CN" altLang="en-US" dirty="0" smtClean="0"/>
              <a:t>采取系统封闭措施后，建议立即将此措施电话告之企业，并要求企业自查整改。</a:t>
            </a:r>
            <a:endParaRPr lang="en-US" altLang="zh-CN" dirty="0" smtClean="0"/>
          </a:p>
          <a:p>
            <a:pPr marL="0">
              <a:lnSpc>
                <a:spcPct val="200000"/>
              </a:lnSpc>
              <a:buNone/>
            </a:pPr>
            <a:r>
              <a:rPr lang="zh-CN" altLang="en-US" dirty="0" smtClean="0"/>
              <a:t>系统封闭措施由最早发现问题、数量最多、有具体线索的县份实施。</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28728" y="0"/>
            <a:ext cx="7498080" cy="1143000"/>
          </a:xfrm>
        </p:spPr>
        <p:txBody>
          <a:bodyPr>
            <a:normAutofit/>
          </a:bodyPr>
          <a:lstStyle/>
          <a:p>
            <a:r>
              <a:rPr lang="zh-CN" altLang="en-US" sz="4000" dirty="0" smtClean="0">
                <a:solidFill>
                  <a:srgbClr val="0070C0"/>
                </a:solidFill>
                <a:effectLst/>
                <a:latin typeface="黑体" pitchFamily="49" charset="-122"/>
                <a:ea typeface="黑体" pitchFamily="49" charset="-122"/>
              </a:rPr>
              <a:t>三、调查核实</a:t>
            </a:r>
          </a:p>
        </p:txBody>
      </p:sp>
      <p:sp>
        <p:nvSpPr>
          <p:cNvPr id="3" name="内容占位符 2"/>
          <p:cNvSpPr>
            <a:spLocks noGrp="1"/>
          </p:cNvSpPr>
          <p:nvPr>
            <p:ph idx="1"/>
          </p:nvPr>
        </p:nvSpPr>
        <p:spPr>
          <a:xfrm>
            <a:off x="1071538" y="1000108"/>
            <a:ext cx="8072462" cy="5643602"/>
          </a:xfrm>
        </p:spPr>
        <p:txBody>
          <a:bodyPr>
            <a:noAutofit/>
          </a:bodyPr>
          <a:lstStyle/>
          <a:p>
            <a:pPr marL="0">
              <a:lnSpc>
                <a:spcPct val="200000"/>
              </a:lnSpc>
              <a:buNone/>
            </a:pPr>
            <a:r>
              <a:rPr lang="zh-CN" altLang="en-US" sz="2800" dirty="0" smtClean="0">
                <a:solidFill>
                  <a:srgbClr val="0000CC"/>
                </a:solidFill>
              </a:rPr>
              <a:t>购机者处：</a:t>
            </a:r>
            <a:r>
              <a:rPr lang="zh-CN" altLang="en-US" sz="2800" dirty="0" smtClean="0"/>
              <a:t>是否已购机，购买时间，核实机具信息与辅助系统中信息的一致性：机具名称、生产企业、型号、主要配置或参数、出厂编号、发动机排放标准及编号等，实物与图片的一致性，机具信息与发票上信息的一致性，购机者实际支付的货款（是否与发票金额一致），机具使用情况等。</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676920"/>
          </a:xfrm>
        </p:spPr>
        <p:txBody>
          <a:bodyPr>
            <a:normAutofit/>
          </a:bodyPr>
          <a:lstStyle/>
          <a:p>
            <a:pPr marL="0">
              <a:lnSpc>
                <a:spcPct val="200000"/>
              </a:lnSpc>
              <a:buNone/>
            </a:pPr>
            <a:r>
              <a:rPr lang="zh-CN" altLang="en-US" dirty="0" smtClean="0">
                <a:solidFill>
                  <a:srgbClr val="0000CC"/>
                </a:solidFill>
              </a:rPr>
              <a:t>经销商处：</a:t>
            </a:r>
            <a:r>
              <a:rPr lang="zh-CN" altLang="en-US" dirty="0" smtClean="0"/>
              <a:t>机具是否已提供给购机者，出具的发票金额，实际收取购机者货款金额，该机具的进货价是多少，进了多少台货，在哪些地方有销售，已申请补贴多少台等。并请经销商如实提供相关资料。</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676920"/>
          </a:xfrm>
        </p:spPr>
        <p:txBody>
          <a:bodyPr>
            <a:normAutofit/>
          </a:bodyPr>
          <a:lstStyle/>
          <a:p>
            <a:pPr marL="0">
              <a:lnSpc>
                <a:spcPct val="200000"/>
              </a:lnSpc>
              <a:buNone/>
            </a:pPr>
            <a:r>
              <a:rPr lang="zh-CN" altLang="en-US" dirty="0" smtClean="0"/>
              <a:t>调查核实情况，须做好记录，签字确认。</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四、约谈告之</a:t>
            </a:r>
          </a:p>
        </p:txBody>
      </p:sp>
      <p:sp>
        <p:nvSpPr>
          <p:cNvPr id="3" name="内容占位符 2"/>
          <p:cNvSpPr>
            <a:spLocks noGrp="1"/>
          </p:cNvSpPr>
          <p:nvPr>
            <p:ph idx="1"/>
          </p:nvPr>
        </p:nvSpPr>
        <p:spPr>
          <a:xfrm>
            <a:off x="1435608" y="1357298"/>
            <a:ext cx="7498080" cy="5143536"/>
          </a:xfrm>
        </p:spPr>
        <p:txBody>
          <a:bodyPr>
            <a:normAutofit/>
          </a:bodyPr>
          <a:lstStyle/>
          <a:p>
            <a:pPr marL="0">
              <a:lnSpc>
                <a:spcPct val="200000"/>
              </a:lnSpc>
              <a:buNone/>
            </a:pPr>
            <a:r>
              <a:rPr lang="zh-CN" altLang="en-US" dirty="0" smtClean="0"/>
              <a:t>约谈企业法定代表人或负责人，主要内容：宣传农机购置补贴政策；指出产品存在的问题，企业违规情节以及应当承担的责任；拟采取的工作措施；下一步工作要求；听取企业意见等等。</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五、处理通报</a:t>
            </a:r>
          </a:p>
        </p:txBody>
      </p:sp>
      <p:sp>
        <p:nvSpPr>
          <p:cNvPr id="3" name="内容占位符 2"/>
          <p:cNvSpPr>
            <a:spLocks noGrp="1"/>
          </p:cNvSpPr>
          <p:nvPr>
            <p:ph idx="1"/>
          </p:nvPr>
        </p:nvSpPr>
        <p:spPr>
          <a:xfrm>
            <a:off x="1435608" y="1357298"/>
            <a:ext cx="7498080" cy="5143536"/>
          </a:xfrm>
        </p:spPr>
        <p:txBody>
          <a:bodyPr>
            <a:normAutofit/>
          </a:bodyPr>
          <a:lstStyle/>
          <a:p>
            <a:pPr marL="0">
              <a:lnSpc>
                <a:spcPct val="200000"/>
              </a:lnSpc>
              <a:buNone/>
            </a:pPr>
            <a:r>
              <a:rPr lang="zh-CN" altLang="en-US" dirty="0" smtClean="0"/>
              <a:t>根据调查结果和约谈情况，经</a:t>
            </a:r>
            <a:r>
              <a:rPr lang="zh-CN" altLang="en-US" dirty="0" smtClean="0">
                <a:solidFill>
                  <a:srgbClr val="0000CC"/>
                </a:solidFill>
              </a:rPr>
              <a:t>集体研究</a:t>
            </a:r>
            <a:r>
              <a:rPr lang="zh-CN" altLang="en-US" dirty="0" smtClean="0"/>
              <a:t>作出有关处理决定并予公布。</a:t>
            </a:r>
            <a:endParaRPr lang="en-US" altLang="zh-CN" dirty="0" smtClean="0"/>
          </a:p>
          <a:p>
            <a:pPr marL="0">
              <a:lnSpc>
                <a:spcPct val="200000"/>
              </a:lnSpc>
              <a:buNone/>
            </a:pPr>
            <a:r>
              <a:rPr lang="zh-CN" altLang="en-US" dirty="0" smtClean="0"/>
              <a:t>建议，将通报传真给企业，并确认收到。</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42976" y="274638"/>
            <a:ext cx="8001024" cy="1296974"/>
          </a:xfrm>
        </p:spPr>
        <p:txBody>
          <a:bodyPr>
            <a:normAutofit fontScale="90000"/>
          </a:bodyPr>
          <a:lstStyle/>
          <a:p>
            <a:pPr marL="0" indent="0">
              <a:lnSpc>
                <a:spcPct val="150000"/>
              </a:lnSpc>
            </a:pPr>
            <a:r>
              <a:rPr lang="zh-CN" altLang="en-US" sz="4800" dirty="0" smtClean="0"/>
              <a:t>重点明确：补贴产品</a:t>
            </a:r>
            <a:r>
              <a:rPr lang="zh-CN" altLang="en-US" sz="4800" dirty="0" smtClean="0">
                <a:solidFill>
                  <a:srgbClr val="FF0000"/>
                </a:solidFill>
              </a:rPr>
              <a:t>违规</a:t>
            </a:r>
            <a:r>
              <a:rPr lang="zh-CN" altLang="en-US" sz="4800" dirty="0" smtClean="0"/>
              <a:t>和</a:t>
            </a:r>
            <a:r>
              <a:rPr lang="zh-CN" altLang="en-US" sz="4800" dirty="0" smtClean="0">
                <a:solidFill>
                  <a:srgbClr val="FF0000"/>
                </a:solidFill>
              </a:rPr>
              <a:t>查处</a:t>
            </a:r>
            <a:endParaRPr lang="zh-CN" altLang="en-US" sz="4800" dirty="0">
              <a:solidFill>
                <a:srgbClr val="FF0000"/>
              </a:solidFill>
            </a:endParaRPr>
          </a:p>
        </p:txBody>
      </p:sp>
      <p:graphicFrame>
        <p:nvGraphicFramePr>
          <p:cNvPr id="6" name="表格 5"/>
          <p:cNvGraphicFramePr>
            <a:graphicFrameLocks noGrp="1"/>
          </p:cNvGraphicFramePr>
          <p:nvPr/>
        </p:nvGraphicFramePr>
        <p:xfrm>
          <a:off x="1285852" y="1500176"/>
          <a:ext cx="7500990" cy="4714905"/>
        </p:xfrm>
        <a:graphic>
          <a:graphicData uri="http://schemas.openxmlformats.org/drawingml/2006/table">
            <a:tbl>
              <a:tblPr firstRow="1" bandRow="1">
                <a:tableStyleId>{5C22544A-7EE6-4342-B048-85BDC9FD1C3A}</a:tableStyleId>
              </a:tblPr>
              <a:tblGrid>
                <a:gridCol w="3857652"/>
                <a:gridCol w="3643338"/>
              </a:tblGrid>
              <a:tr h="942981">
                <a:tc>
                  <a:txBody>
                    <a:bodyPr/>
                    <a:lstStyle/>
                    <a:p>
                      <a:pPr algn="ctr"/>
                      <a:r>
                        <a:rPr lang="zh-CN" altLang="en-US" sz="4800" dirty="0" smtClean="0"/>
                        <a:t>违规</a:t>
                      </a:r>
                      <a:endParaRPr lang="zh-CN" altLang="en-US" sz="4800" dirty="0"/>
                    </a:p>
                  </a:txBody>
                  <a:tcPr/>
                </a:tc>
                <a:tc>
                  <a:txBody>
                    <a:bodyPr/>
                    <a:lstStyle/>
                    <a:p>
                      <a:pPr algn="ctr"/>
                      <a:r>
                        <a:rPr lang="zh-CN" altLang="en-US" sz="4800" dirty="0" smtClean="0"/>
                        <a:t>查处</a:t>
                      </a:r>
                      <a:endParaRPr lang="zh-CN" altLang="en-US" sz="4800" dirty="0"/>
                    </a:p>
                  </a:txBody>
                  <a:tcPr/>
                </a:tc>
              </a:tr>
              <a:tr h="9429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3200" dirty="0" smtClean="0"/>
                        <a:t>什么是违规行为</a:t>
                      </a:r>
                      <a:endParaRPr lang="en-US" altLang="zh-CN" sz="3200" dirty="0" smtClean="0"/>
                    </a:p>
                  </a:txBody>
                  <a:tcPr anchor="ctr"/>
                </a:tc>
                <a:tc>
                  <a:txBody>
                    <a:bodyPr/>
                    <a:lstStyle/>
                    <a:p>
                      <a:r>
                        <a:rPr lang="zh-CN" altLang="en-US" sz="3200" dirty="0" smtClean="0"/>
                        <a:t>谁查处</a:t>
                      </a:r>
                      <a:endParaRPr lang="zh-CN" altLang="en-US" sz="3200" dirty="0"/>
                    </a:p>
                  </a:txBody>
                  <a:tcPr anchor="ctr"/>
                </a:tc>
              </a:tr>
              <a:tr h="9429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3200" kern="1200" dirty="0" smtClean="0">
                          <a:solidFill>
                            <a:schemeClr val="dk1"/>
                          </a:solidFill>
                          <a:latin typeface="+mn-lt"/>
                          <a:ea typeface="+mn-ea"/>
                          <a:cs typeface="+mn-cs"/>
                        </a:rPr>
                        <a:t>谁的违规行为</a:t>
                      </a:r>
                      <a:endParaRPr kumimoji="0" lang="en-US" altLang="zh-CN" sz="3200" kern="1200" dirty="0" smtClean="0">
                        <a:solidFill>
                          <a:schemeClr val="dk1"/>
                        </a:solidFill>
                        <a:latin typeface="+mn-lt"/>
                        <a:ea typeface="+mn-ea"/>
                        <a:cs typeface="+mn-cs"/>
                      </a:endParaRPr>
                    </a:p>
                  </a:txBody>
                  <a:tcPr anchor="ctr"/>
                </a:tc>
                <a:tc>
                  <a:txBody>
                    <a:bodyPr/>
                    <a:lstStyle/>
                    <a:p>
                      <a:r>
                        <a:rPr lang="zh-CN" altLang="en-US" sz="3200" dirty="0" smtClean="0"/>
                        <a:t>哪些必查</a:t>
                      </a:r>
                      <a:endParaRPr lang="zh-CN" altLang="en-US" sz="3200" dirty="0"/>
                    </a:p>
                  </a:txBody>
                  <a:tcPr anchor="ctr"/>
                </a:tc>
              </a:tr>
              <a:tr h="9429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3200" kern="1200" dirty="0" smtClean="0">
                          <a:solidFill>
                            <a:schemeClr val="dk1"/>
                          </a:solidFill>
                          <a:latin typeface="+mn-lt"/>
                          <a:ea typeface="+mn-ea"/>
                          <a:cs typeface="+mn-cs"/>
                        </a:rPr>
                        <a:t>违规行为有哪些</a:t>
                      </a:r>
                      <a:endParaRPr kumimoji="0" lang="en-US" altLang="zh-CN" sz="3200" kern="1200" dirty="0" smtClean="0">
                        <a:solidFill>
                          <a:schemeClr val="dk1"/>
                        </a:solidFill>
                        <a:latin typeface="+mn-lt"/>
                        <a:ea typeface="+mn-ea"/>
                        <a:cs typeface="+mn-cs"/>
                      </a:endParaRPr>
                    </a:p>
                  </a:txBody>
                  <a:tcPr anchor="ctr"/>
                </a:tc>
                <a:tc>
                  <a:txBody>
                    <a:bodyPr/>
                    <a:lstStyle/>
                    <a:p>
                      <a:r>
                        <a:rPr lang="zh-CN" altLang="en-US" sz="3200" dirty="0" smtClean="0"/>
                        <a:t>如何查处</a:t>
                      </a:r>
                      <a:endParaRPr lang="zh-CN" altLang="en-US" sz="3200" dirty="0"/>
                    </a:p>
                  </a:txBody>
                  <a:tcPr anchor="ctr"/>
                </a:tc>
              </a:tr>
              <a:tr h="9429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CN" altLang="en-US" sz="3200" kern="1200" dirty="0" smtClean="0">
                          <a:solidFill>
                            <a:schemeClr val="dk1"/>
                          </a:solidFill>
                          <a:latin typeface="+mn-lt"/>
                          <a:ea typeface="+mn-ea"/>
                          <a:cs typeface="+mn-cs"/>
                        </a:rPr>
                        <a:t>违规行为如何处理</a:t>
                      </a:r>
                    </a:p>
                  </a:txBody>
                  <a:tcPr anchor="ctr"/>
                </a:tc>
                <a:tc>
                  <a:txBody>
                    <a:bodyPr/>
                    <a:lstStyle/>
                    <a:p>
                      <a:r>
                        <a:rPr lang="zh-CN" altLang="en-US" sz="3200" dirty="0" smtClean="0"/>
                        <a:t>处理结果运用</a:t>
                      </a:r>
                      <a:endParaRPr lang="zh-CN" altLang="en-US" sz="3200" dirty="0"/>
                    </a:p>
                  </a:txBody>
                  <a:tcPr anchor="ctr"/>
                </a:tc>
              </a:tr>
            </a:tbl>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28728" y="0"/>
            <a:ext cx="7498080" cy="1143000"/>
          </a:xfrm>
        </p:spPr>
        <p:txBody>
          <a:bodyPr>
            <a:normAutofit/>
          </a:bodyPr>
          <a:lstStyle/>
          <a:p>
            <a:r>
              <a:rPr lang="zh-CN" altLang="en-US" sz="4000" dirty="0" smtClean="0">
                <a:solidFill>
                  <a:srgbClr val="0070C0"/>
                </a:solidFill>
                <a:effectLst/>
                <a:latin typeface="黑体" pitchFamily="49" charset="-122"/>
                <a:ea typeface="黑体" pitchFamily="49" charset="-122"/>
              </a:rPr>
              <a:t>六、企业整改</a:t>
            </a:r>
          </a:p>
        </p:txBody>
      </p:sp>
      <p:sp>
        <p:nvSpPr>
          <p:cNvPr id="3" name="内容占位符 2"/>
          <p:cNvSpPr>
            <a:spLocks noGrp="1"/>
          </p:cNvSpPr>
          <p:nvPr>
            <p:ph idx="1"/>
          </p:nvPr>
        </p:nvSpPr>
        <p:spPr>
          <a:xfrm>
            <a:off x="1142976" y="1214422"/>
            <a:ext cx="7790712" cy="5286412"/>
          </a:xfrm>
        </p:spPr>
        <p:txBody>
          <a:bodyPr>
            <a:noAutofit/>
          </a:bodyPr>
          <a:lstStyle/>
          <a:p>
            <a:pPr marL="0">
              <a:lnSpc>
                <a:spcPct val="200000"/>
              </a:lnSpc>
              <a:buNone/>
            </a:pPr>
            <a:r>
              <a:rPr lang="zh-CN" altLang="en-US" sz="2800" dirty="0" smtClean="0"/>
              <a:t>企业须前往全省所有申请补贴的县（市、区）逐台自查、整改存在的问题。企业整改完毕后，须向每个县级农机主管部门提出整改完毕的书面报告（基本情况、实施量、整改措施、整改结果等），县级农机化主管部门须核实整改结果。</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42976" y="500042"/>
            <a:ext cx="7790712" cy="6000792"/>
          </a:xfrm>
        </p:spPr>
        <p:txBody>
          <a:bodyPr>
            <a:noAutofit/>
          </a:bodyPr>
          <a:lstStyle/>
          <a:p>
            <a:pPr marL="0">
              <a:lnSpc>
                <a:spcPct val="200000"/>
              </a:lnSpc>
              <a:buNone/>
            </a:pPr>
            <a:r>
              <a:rPr lang="zh-CN" altLang="en-US" dirty="0" smtClean="0"/>
              <a:t>若发现企业未整改或整改不到位的，请企业再次逐台自查、整改存在的问题，提出报告，核实整改结果，直到整改结果符合政策规定为止。然后，县级农机化主管部门向企业出具整改结果的意见。</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42976" y="500042"/>
            <a:ext cx="7790712" cy="6000792"/>
          </a:xfrm>
        </p:spPr>
        <p:txBody>
          <a:bodyPr>
            <a:noAutofit/>
          </a:bodyPr>
          <a:lstStyle/>
          <a:p>
            <a:pPr marL="0">
              <a:lnSpc>
                <a:spcPct val="200000"/>
              </a:lnSpc>
              <a:buNone/>
            </a:pPr>
            <a:r>
              <a:rPr lang="zh-CN" altLang="en-US" dirty="0" smtClean="0"/>
              <a:t>县级农机化主管部门向企业出具整改结果的意见应包括的主要内容：截止时间、辅助系统中全县申请该机具的台数和状态、涉及的户数和资金，是否已兑付资金，企业的整改措施，整改结果等。</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42976" y="500042"/>
            <a:ext cx="7790712" cy="6000792"/>
          </a:xfrm>
        </p:spPr>
        <p:txBody>
          <a:bodyPr>
            <a:noAutofit/>
          </a:bodyPr>
          <a:lstStyle/>
          <a:p>
            <a:pPr marL="0">
              <a:lnSpc>
                <a:spcPct val="200000"/>
              </a:lnSpc>
              <a:buNone/>
            </a:pPr>
            <a:r>
              <a:rPr lang="zh-CN" altLang="en-US" dirty="0" smtClean="0"/>
              <a:t>企业整改的方式主要有三种：</a:t>
            </a:r>
            <a:r>
              <a:rPr lang="zh-CN" altLang="en-US" dirty="0" smtClean="0">
                <a:solidFill>
                  <a:srgbClr val="0000CC"/>
                </a:solidFill>
              </a:rPr>
              <a:t>一是</a:t>
            </a:r>
            <a:r>
              <a:rPr lang="zh-CN" altLang="en-US" dirty="0" smtClean="0"/>
              <a:t>企业提供的产品和发票信息与辅助系统中的信息完全一致，产品的配置符合推广鉴定证书要求；</a:t>
            </a:r>
            <a:r>
              <a:rPr lang="zh-CN" altLang="en-US" dirty="0" smtClean="0">
                <a:solidFill>
                  <a:srgbClr val="0000CC"/>
                </a:solidFill>
              </a:rPr>
              <a:t>二是</a:t>
            </a:r>
            <a:r>
              <a:rPr lang="zh-CN" altLang="en-US" dirty="0" smtClean="0"/>
              <a:t>企业做每个购机者的工作，由购机者主动到申请的部门撤销补贴申请，</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42976" y="500042"/>
            <a:ext cx="7790712" cy="6000792"/>
          </a:xfrm>
        </p:spPr>
        <p:txBody>
          <a:bodyPr>
            <a:noAutofit/>
          </a:bodyPr>
          <a:lstStyle/>
          <a:p>
            <a:pPr marL="0">
              <a:lnSpc>
                <a:spcPct val="200000"/>
              </a:lnSpc>
              <a:buNone/>
            </a:pPr>
            <a:r>
              <a:rPr lang="zh-CN" altLang="en-US" dirty="0" smtClean="0"/>
              <a:t>此时，县（乡）受理部门须收回购机者的</a:t>
            </a:r>
            <a:r>
              <a:rPr lang="en-US" altLang="zh-CN" dirty="0" smtClean="0"/>
              <a:t>《</a:t>
            </a:r>
            <a:r>
              <a:rPr lang="zh-CN" altLang="en-US" dirty="0" smtClean="0"/>
              <a:t>农机购置补贴资金申请书</a:t>
            </a:r>
            <a:r>
              <a:rPr lang="en-US" altLang="zh-CN" dirty="0" smtClean="0"/>
              <a:t>》</a:t>
            </a:r>
            <a:r>
              <a:rPr lang="zh-CN" altLang="en-US" dirty="0" smtClean="0"/>
              <a:t>原件，并做好记录，该资料须保存；</a:t>
            </a:r>
            <a:r>
              <a:rPr lang="zh-CN" altLang="en-US" dirty="0" smtClean="0">
                <a:solidFill>
                  <a:srgbClr val="0000CC"/>
                </a:solidFill>
              </a:rPr>
              <a:t>三是</a:t>
            </a:r>
            <a:r>
              <a:rPr lang="zh-CN" altLang="en-US" dirty="0" smtClean="0"/>
              <a:t>已兑付的，企业退还财政资金。</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七、申请恢复</a:t>
            </a:r>
          </a:p>
        </p:txBody>
      </p:sp>
      <p:sp>
        <p:nvSpPr>
          <p:cNvPr id="3" name="内容占位符 2"/>
          <p:cNvSpPr>
            <a:spLocks noGrp="1"/>
          </p:cNvSpPr>
          <p:nvPr>
            <p:ph idx="1"/>
          </p:nvPr>
        </p:nvSpPr>
        <p:spPr>
          <a:xfrm>
            <a:off x="1435608" y="1357298"/>
            <a:ext cx="7498080" cy="5143536"/>
          </a:xfrm>
        </p:spPr>
        <p:txBody>
          <a:bodyPr>
            <a:normAutofit/>
          </a:bodyPr>
          <a:lstStyle/>
          <a:p>
            <a:pPr marL="0">
              <a:lnSpc>
                <a:spcPct val="200000"/>
              </a:lnSpc>
              <a:buNone/>
            </a:pPr>
            <a:r>
              <a:rPr lang="zh-CN" altLang="en-US" dirty="0" smtClean="0"/>
              <a:t>企业在全省所有县（市、区）整改完毕，并取得县级农机化主管部门向企业出具整改结果的意见后，可向作出处理决定的县级农机化主管部门提出申请恢复的书面报告。</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42976" y="500042"/>
            <a:ext cx="7790712" cy="6000792"/>
          </a:xfrm>
        </p:spPr>
        <p:txBody>
          <a:bodyPr>
            <a:noAutofit/>
          </a:bodyPr>
          <a:lstStyle/>
          <a:p>
            <a:pPr marL="0">
              <a:lnSpc>
                <a:spcPct val="200000"/>
              </a:lnSpc>
              <a:buNone/>
            </a:pPr>
            <a:r>
              <a:rPr lang="zh-CN" altLang="en-US" dirty="0" smtClean="0"/>
              <a:t>同时，企业需要提交县级农机化主管部门向企业出具整改结果的意见（原件）。</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42976" y="500042"/>
            <a:ext cx="7790712" cy="6000792"/>
          </a:xfrm>
        </p:spPr>
        <p:txBody>
          <a:bodyPr>
            <a:noAutofit/>
          </a:bodyPr>
          <a:lstStyle/>
          <a:p>
            <a:pPr marL="0">
              <a:lnSpc>
                <a:spcPct val="200000"/>
              </a:lnSpc>
              <a:buNone/>
            </a:pPr>
            <a:r>
              <a:rPr lang="zh-CN" altLang="en-US" dirty="0" smtClean="0"/>
              <a:t>报告的主要内容：</a:t>
            </a:r>
            <a:r>
              <a:rPr lang="zh-CN" altLang="en-US" dirty="0" smtClean="0">
                <a:solidFill>
                  <a:srgbClr val="0000CC"/>
                </a:solidFill>
              </a:rPr>
              <a:t>一是</a:t>
            </a:r>
            <a:r>
              <a:rPr lang="zh-CN" altLang="en-US" dirty="0" smtClean="0"/>
              <a:t>基本情况，纳入四川省补贴范围内的产品（分型号）；</a:t>
            </a:r>
            <a:r>
              <a:rPr lang="zh-CN" altLang="en-US" dirty="0" smtClean="0">
                <a:solidFill>
                  <a:srgbClr val="0000CC"/>
                </a:solidFill>
              </a:rPr>
              <a:t>二是</a:t>
            </a:r>
            <a:r>
              <a:rPr lang="zh-CN" altLang="en-US" dirty="0" smtClean="0"/>
              <a:t>违规情况，分型号、分区域（县）、违规事实等；</a:t>
            </a:r>
            <a:r>
              <a:rPr lang="zh-CN" altLang="en-US" dirty="0" smtClean="0">
                <a:solidFill>
                  <a:srgbClr val="0000CC"/>
                </a:solidFill>
              </a:rPr>
              <a:t>三是</a:t>
            </a:r>
            <a:r>
              <a:rPr lang="zh-CN" altLang="en-US" dirty="0" smtClean="0"/>
              <a:t>违规原因；</a:t>
            </a:r>
            <a:r>
              <a:rPr lang="zh-CN" altLang="en-US" dirty="0" smtClean="0">
                <a:solidFill>
                  <a:srgbClr val="0000CC"/>
                </a:solidFill>
              </a:rPr>
              <a:t>四是</a:t>
            </a:r>
            <a:r>
              <a:rPr lang="zh-CN" altLang="en-US" dirty="0" smtClean="0"/>
              <a:t>整改措施；</a:t>
            </a:r>
            <a:r>
              <a:rPr lang="zh-CN" altLang="en-US" dirty="0" smtClean="0">
                <a:solidFill>
                  <a:srgbClr val="0000CC"/>
                </a:solidFill>
              </a:rPr>
              <a:t>五是</a:t>
            </a:r>
            <a:r>
              <a:rPr lang="zh-CN" altLang="en-US" dirty="0" smtClean="0"/>
              <a:t>整改结果；</a:t>
            </a:r>
            <a:r>
              <a:rPr lang="zh-CN" altLang="en-US" dirty="0" smtClean="0">
                <a:solidFill>
                  <a:srgbClr val="0000CC"/>
                </a:solidFill>
              </a:rPr>
              <a:t>六是</a:t>
            </a:r>
            <a:r>
              <a:rPr lang="zh-CN" altLang="en-US" dirty="0" smtClean="0"/>
              <a:t>其他产品是否存在问题；</a:t>
            </a:r>
            <a:r>
              <a:rPr lang="zh-CN" altLang="en-US" dirty="0" smtClean="0">
                <a:solidFill>
                  <a:srgbClr val="0000CC"/>
                </a:solidFill>
              </a:rPr>
              <a:t>七是</a:t>
            </a:r>
            <a:r>
              <a:rPr lang="zh-CN" altLang="en-US" dirty="0" smtClean="0"/>
              <a:t>下一步工作措施等。</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八、约谈企业</a:t>
            </a:r>
          </a:p>
        </p:txBody>
      </p:sp>
      <p:sp>
        <p:nvSpPr>
          <p:cNvPr id="3" name="内容占位符 2"/>
          <p:cNvSpPr>
            <a:spLocks noGrp="1"/>
          </p:cNvSpPr>
          <p:nvPr>
            <p:ph idx="1"/>
          </p:nvPr>
        </p:nvSpPr>
        <p:spPr>
          <a:xfrm>
            <a:off x="1435608" y="1357298"/>
            <a:ext cx="7498080" cy="5143536"/>
          </a:xfrm>
        </p:spPr>
        <p:txBody>
          <a:bodyPr>
            <a:normAutofit fontScale="92500" lnSpcReduction="20000"/>
          </a:bodyPr>
          <a:lstStyle/>
          <a:p>
            <a:pPr marL="0">
              <a:lnSpc>
                <a:spcPct val="200000"/>
              </a:lnSpc>
              <a:buNone/>
            </a:pPr>
            <a:r>
              <a:rPr lang="zh-CN" altLang="en-US" dirty="0" smtClean="0"/>
              <a:t>县级农机化主管部门根据企业整改结果、申请恢复的报告，按照农机购置补贴政策规定和要求，再次约谈生产企业法定代表人或主要负责人，主要内容：宣传农机购置补贴政策；生产企业应当承担的责任；工作要求；听取企业意见等等。</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645920" y="0"/>
            <a:ext cx="7498080" cy="1143000"/>
          </a:xfrm>
        </p:spPr>
        <p:txBody>
          <a:bodyPr>
            <a:normAutofit/>
          </a:bodyPr>
          <a:lstStyle/>
          <a:p>
            <a:r>
              <a:rPr lang="zh-CN" altLang="en-US" sz="4000" dirty="0" smtClean="0">
                <a:solidFill>
                  <a:srgbClr val="0070C0"/>
                </a:solidFill>
                <a:effectLst/>
                <a:latin typeface="黑体" pitchFamily="49" charset="-122"/>
                <a:ea typeface="黑体" pitchFamily="49" charset="-122"/>
              </a:rPr>
              <a:t>九、处理结果</a:t>
            </a:r>
          </a:p>
        </p:txBody>
      </p:sp>
      <p:sp>
        <p:nvSpPr>
          <p:cNvPr id="3" name="内容占位符 2"/>
          <p:cNvSpPr>
            <a:spLocks noGrp="1"/>
          </p:cNvSpPr>
          <p:nvPr>
            <p:ph idx="1"/>
          </p:nvPr>
        </p:nvSpPr>
        <p:spPr>
          <a:xfrm>
            <a:off x="1435608" y="1000108"/>
            <a:ext cx="7498080" cy="5500726"/>
          </a:xfrm>
        </p:spPr>
        <p:txBody>
          <a:bodyPr>
            <a:normAutofit fontScale="85000" lnSpcReduction="20000"/>
          </a:bodyPr>
          <a:lstStyle/>
          <a:p>
            <a:pPr marL="0">
              <a:lnSpc>
                <a:spcPct val="200000"/>
              </a:lnSpc>
              <a:buNone/>
            </a:pPr>
            <a:r>
              <a:rPr lang="zh-CN" altLang="en-US" dirty="0" smtClean="0"/>
              <a:t>根据企业整改结果、申请恢复的报告，约谈情况，结合生产企业的工作情况，按照</a:t>
            </a:r>
            <a:r>
              <a:rPr lang="en-US" altLang="zh-CN" dirty="0" smtClean="0"/>
              <a:t>《</a:t>
            </a:r>
            <a:r>
              <a:rPr lang="zh-CN" altLang="en-US" dirty="0" smtClean="0"/>
              <a:t>农业部办公厅财政部办公厅关于印发</a:t>
            </a:r>
            <a:r>
              <a:rPr lang="en-US" altLang="zh-CN" dirty="0" smtClean="0"/>
              <a:t>〈</a:t>
            </a:r>
            <a:r>
              <a:rPr lang="zh-CN" altLang="en-US" dirty="0" smtClean="0"/>
              <a:t>农业机械购置补贴产品违规经营行为处理办法（试行）</a:t>
            </a:r>
            <a:r>
              <a:rPr lang="en-US" altLang="zh-CN" dirty="0" smtClean="0"/>
              <a:t>〉</a:t>
            </a:r>
            <a:r>
              <a:rPr lang="zh-CN" altLang="en-US" dirty="0" smtClean="0"/>
              <a:t>的通知</a:t>
            </a:r>
            <a:r>
              <a:rPr lang="en-US" altLang="zh-CN" dirty="0" smtClean="0"/>
              <a:t>》</a:t>
            </a:r>
            <a:r>
              <a:rPr lang="zh-CN" altLang="en-US" dirty="0" smtClean="0"/>
              <a:t>（农办财</a:t>
            </a:r>
            <a:r>
              <a:rPr lang="en-US" altLang="zh-CN" dirty="0" smtClean="0"/>
              <a:t>〔</a:t>
            </a:r>
            <a:r>
              <a:rPr lang="en-US" dirty="0" smtClean="0"/>
              <a:t>2017</a:t>
            </a:r>
            <a:r>
              <a:rPr lang="en-US" altLang="zh-CN" dirty="0" smtClean="0"/>
              <a:t>〕</a:t>
            </a:r>
            <a:r>
              <a:rPr lang="en-US" dirty="0" smtClean="0"/>
              <a:t>26</a:t>
            </a:r>
            <a:r>
              <a:rPr lang="zh-CN" altLang="en-US" dirty="0" smtClean="0"/>
              <a:t>号）、实施指导意见等政策规定和要求，经</a:t>
            </a:r>
            <a:r>
              <a:rPr lang="zh-CN" altLang="en-US" dirty="0" smtClean="0">
                <a:solidFill>
                  <a:srgbClr val="0000CC"/>
                </a:solidFill>
              </a:rPr>
              <a:t>集体研究</a:t>
            </a:r>
            <a:r>
              <a:rPr lang="zh-CN" altLang="en-US" dirty="0" smtClean="0"/>
              <a:t>作出是否恢复补贴的处理决定并予公布。</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一、什么是违规行为</a:t>
            </a:r>
            <a:endParaRPr lang="zh-CN" altLang="en-US" sz="4000" dirty="0">
              <a:solidFill>
                <a:srgbClr val="0070C0"/>
              </a:solidFill>
              <a:effectLst/>
              <a:latin typeface="黑体" pitchFamily="49" charset="-122"/>
              <a:ea typeface="黑体" pitchFamily="49" charset="-122"/>
            </a:endParaRPr>
          </a:p>
        </p:txBody>
      </p:sp>
      <p:sp>
        <p:nvSpPr>
          <p:cNvPr id="3" name="内容占位符 2"/>
          <p:cNvSpPr>
            <a:spLocks noGrp="1"/>
          </p:cNvSpPr>
          <p:nvPr>
            <p:ph idx="1"/>
          </p:nvPr>
        </p:nvSpPr>
        <p:spPr>
          <a:xfrm>
            <a:off x="1435608" y="1357298"/>
            <a:ext cx="7498080" cy="5143536"/>
          </a:xfrm>
        </p:spPr>
        <p:txBody>
          <a:bodyPr>
            <a:normAutofit fontScale="92500" lnSpcReduction="20000"/>
          </a:bodyPr>
          <a:lstStyle/>
          <a:p>
            <a:pPr marL="0">
              <a:lnSpc>
                <a:spcPct val="200000"/>
              </a:lnSpc>
              <a:buNone/>
            </a:pPr>
            <a:r>
              <a:rPr lang="zh-CN" altLang="en-US" dirty="0" smtClean="0"/>
              <a:t>第三条</a:t>
            </a:r>
            <a:r>
              <a:rPr lang="en-US" dirty="0" smtClean="0"/>
              <a:t>  </a:t>
            </a:r>
            <a:r>
              <a:rPr lang="zh-CN" altLang="en-US" dirty="0" smtClean="0"/>
              <a:t>本办法所称补贴产品违规经营行为，是指</a:t>
            </a:r>
            <a:r>
              <a:rPr lang="zh-CN" altLang="en-US" dirty="0" smtClean="0">
                <a:solidFill>
                  <a:srgbClr val="FF0000"/>
                </a:solidFill>
              </a:rPr>
              <a:t>农机产销企业在补贴产品投档、补贴产品信息上传农机购置补贴辅助管理系统、补贴产品经营、参与补贴申领等过程中</a:t>
            </a:r>
            <a:r>
              <a:rPr lang="zh-CN" altLang="en-US" dirty="0" smtClean="0"/>
              <a:t>发生的违规行为，以及</a:t>
            </a:r>
            <a:r>
              <a:rPr lang="zh-CN" altLang="en-US" dirty="0" smtClean="0">
                <a:solidFill>
                  <a:srgbClr val="FF0000"/>
                </a:solidFill>
              </a:rPr>
              <a:t>购机者参与违规经营以申领补贴</a:t>
            </a:r>
            <a:r>
              <a:rPr lang="zh-CN" altLang="en-US" dirty="0" smtClean="0"/>
              <a:t>的行为。</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十、材料留存</a:t>
            </a:r>
          </a:p>
        </p:txBody>
      </p:sp>
      <p:sp>
        <p:nvSpPr>
          <p:cNvPr id="3" name="内容占位符 2"/>
          <p:cNvSpPr>
            <a:spLocks noGrp="1"/>
          </p:cNvSpPr>
          <p:nvPr>
            <p:ph idx="1"/>
          </p:nvPr>
        </p:nvSpPr>
        <p:spPr>
          <a:xfrm>
            <a:off x="1435608" y="1357298"/>
            <a:ext cx="7498080" cy="5143536"/>
          </a:xfrm>
        </p:spPr>
        <p:txBody>
          <a:bodyPr>
            <a:normAutofit/>
          </a:bodyPr>
          <a:lstStyle/>
          <a:p>
            <a:pPr marL="0">
              <a:lnSpc>
                <a:spcPct val="200000"/>
              </a:lnSpc>
              <a:buNone/>
            </a:pPr>
            <a:r>
              <a:rPr lang="zh-CN" altLang="en-US" dirty="0" smtClean="0"/>
              <a:t>处理完结后，应对相关调查材料等留存备查。未经受理登记的相关材料亦应留存。调查材料保存期</a:t>
            </a:r>
            <a:r>
              <a:rPr lang="en-US" dirty="0" smtClean="0"/>
              <a:t>5-10</a:t>
            </a:r>
            <a:r>
              <a:rPr lang="zh-CN" altLang="en-US" dirty="0" smtClean="0"/>
              <a:t>年。</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1357298"/>
            <a:ext cx="7498080" cy="5143536"/>
          </a:xfrm>
        </p:spPr>
        <p:txBody>
          <a:bodyPr>
            <a:normAutofit/>
          </a:bodyPr>
          <a:lstStyle/>
          <a:p>
            <a:pPr>
              <a:buNone/>
            </a:pPr>
            <a:r>
              <a:rPr lang="zh-CN" altLang="en-US" dirty="0" smtClean="0"/>
              <a:t>调查的情况和程序都要全程留痕。</a:t>
            </a:r>
            <a:endParaRPr lang="en-US" altLang="zh-CN" dirty="0" smtClean="0"/>
          </a:p>
          <a:p>
            <a:pPr>
              <a:buNone/>
            </a:pPr>
            <a:endParaRPr lang="en-US" altLang="zh-CN" dirty="0" smtClean="0"/>
          </a:p>
          <a:p>
            <a:pPr>
              <a:lnSpc>
                <a:spcPct val="200000"/>
              </a:lnSpc>
              <a:buNone/>
            </a:pPr>
            <a:r>
              <a:rPr lang="zh-CN" altLang="en-US" dirty="0" smtClean="0"/>
              <a:t>以上流程是一个建议，各地可结合实际，</a:t>
            </a:r>
            <a:endParaRPr lang="en-US" altLang="zh-CN" dirty="0" smtClean="0"/>
          </a:p>
          <a:p>
            <a:pPr>
              <a:lnSpc>
                <a:spcPct val="200000"/>
              </a:lnSpc>
              <a:buNone/>
            </a:pPr>
            <a:r>
              <a:rPr lang="zh-CN" altLang="en-US" dirty="0" smtClean="0"/>
              <a:t>因地制宜开展工作</a:t>
            </a:r>
            <a:endParaRPr lang="zh-CN"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57290" y="1000108"/>
            <a:ext cx="7498080" cy="2643206"/>
          </a:xfrm>
        </p:spPr>
        <p:txBody>
          <a:bodyPr>
            <a:noAutofit/>
          </a:bodyPr>
          <a:lstStyle/>
          <a:p>
            <a:pPr>
              <a:lnSpc>
                <a:spcPct val="150000"/>
              </a:lnSpc>
            </a:pPr>
            <a:r>
              <a:rPr lang="zh-CN" altLang="en-US" sz="5000" b="1" dirty="0" smtClean="0"/>
              <a:t>第四章</a:t>
            </a:r>
            <a:r>
              <a:rPr lang="en-US" altLang="zh-CN" sz="5000" b="1" dirty="0" smtClean="0"/>
              <a:t/>
            </a:r>
            <a:br>
              <a:rPr lang="en-US" altLang="zh-CN" sz="5000" b="1" dirty="0" smtClean="0"/>
            </a:br>
            <a:r>
              <a:rPr lang="zh-CN" altLang="en-US" sz="5000" b="1" dirty="0" smtClean="0"/>
              <a:t>介绍工作案例</a:t>
            </a:r>
            <a:endParaRPr lang="zh-CN" altLang="en-US" sz="5000" b="1"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solidFill>
                  <a:srgbClr val="0070C0"/>
                </a:solidFill>
                <a:effectLst/>
                <a:latin typeface="黑体" pitchFamily="49" charset="-122"/>
                <a:ea typeface="黑体" pitchFamily="49" charset="-122"/>
              </a:rPr>
              <a:t>一、南阳奥科耒科技有限公司</a:t>
            </a:r>
          </a:p>
        </p:txBody>
      </p:sp>
      <p:sp>
        <p:nvSpPr>
          <p:cNvPr id="3" name="内容占位符 2"/>
          <p:cNvSpPr>
            <a:spLocks noGrp="1"/>
          </p:cNvSpPr>
          <p:nvPr>
            <p:ph idx="1"/>
          </p:nvPr>
        </p:nvSpPr>
        <p:spPr>
          <a:xfrm>
            <a:off x="1435608" y="1357298"/>
            <a:ext cx="7498080" cy="4891102"/>
          </a:xfrm>
        </p:spPr>
        <p:txBody>
          <a:bodyPr>
            <a:normAutofit/>
          </a:bodyPr>
          <a:lstStyle/>
          <a:p>
            <a:pPr marL="0">
              <a:lnSpc>
                <a:spcPct val="200000"/>
              </a:lnSpc>
              <a:buNone/>
            </a:pPr>
            <a:r>
              <a:rPr lang="zh-CN" altLang="en-US" dirty="0" smtClean="0"/>
              <a:t>产品：</a:t>
            </a:r>
            <a:r>
              <a:rPr lang="en-US" dirty="0" smtClean="0"/>
              <a:t>4H-700B</a:t>
            </a:r>
            <a:r>
              <a:rPr lang="zh-CN" altLang="en-US" dirty="0" smtClean="0"/>
              <a:t>花生摘果机</a:t>
            </a:r>
            <a:endParaRPr lang="en-US" altLang="zh-CN" dirty="0" smtClean="0"/>
          </a:p>
          <a:p>
            <a:pPr marL="0">
              <a:lnSpc>
                <a:spcPct val="200000"/>
              </a:lnSpc>
              <a:buNone/>
            </a:pPr>
            <a:r>
              <a:rPr lang="zh-CN" altLang="en-US" dirty="0" smtClean="0"/>
              <a:t>主要存在降低产品配置，造成补贴额偏高的问题。</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en-US" dirty="0" smtClean="0"/>
              <a:t>1</a:t>
            </a:r>
            <a:r>
              <a:rPr lang="zh-CN" altLang="en-US" dirty="0" smtClean="0"/>
              <a:t>、受理登记</a:t>
            </a:r>
            <a:endParaRPr lang="en-US" altLang="zh-CN" dirty="0" smtClean="0"/>
          </a:p>
          <a:p>
            <a:pPr marL="0">
              <a:lnSpc>
                <a:spcPct val="200000"/>
              </a:lnSpc>
              <a:buNone/>
            </a:pPr>
            <a:r>
              <a:rPr lang="en-US" dirty="0" smtClean="0"/>
              <a:t>2016</a:t>
            </a:r>
            <a:r>
              <a:rPr lang="zh-CN" altLang="en-US" dirty="0" smtClean="0"/>
              <a:t>年</a:t>
            </a:r>
            <a:r>
              <a:rPr lang="en-US" dirty="0" smtClean="0"/>
              <a:t>8</a:t>
            </a:r>
            <a:r>
              <a:rPr lang="zh-CN" altLang="en-US" dirty="0" smtClean="0"/>
              <a:t>月下旬，厅信访处转给农机化处</a:t>
            </a:r>
            <a:r>
              <a:rPr lang="en-US" altLang="zh-CN" dirty="0" smtClean="0"/>
              <a:t>《</a:t>
            </a:r>
            <a:r>
              <a:rPr lang="zh-CN" altLang="en-US" dirty="0" smtClean="0"/>
              <a:t>投诉南阳奥科耒科技有限公司有套补嫌疑</a:t>
            </a:r>
            <a:r>
              <a:rPr lang="en-US" altLang="zh-CN" dirty="0" smtClean="0"/>
              <a:t>》</a:t>
            </a:r>
            <a:r>
              <a:rPr lang="zh-CN" altLang="en-US" dirty="0" smtClean="0"/>
              <a:t>信访处理件。 </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lnSpcReduction="10000"/>
          </a:bodyPr>
          <a:lstStyle/>
          <a:p>
            <a:pPr marL="0">
              <a:lnSpc>
                <a:spcPct val="200000"/>
              </a:lnSpc>
              <a:buNone/>
            </a:pPr>
            <a:r>
              <a:rPr lang="en-US" dirty="0" smtClean="0"/>
              <a:t>2</a:t>
            </a:r>
            <a:r>
              <a:rPr lang="zh-CN" altLang="en-US" dirty="0" smtClean="0"/>
              <a:t>、调查核实</a:t>
            </a:r>
            <a:endParaRPr lang="en-US" altLang="zh-CN" dirty="0" smtClean="0"/>
          </a:p>
          <a:p>
            <a:pPr marL="0">
              <a:lnSpc>
                <a:spcPct val="200000"/>
              </a:lnSpc>
              <a:buNone/>
            </a:pPr>
            <a:r>
              <a:rPr lang="zh-CN" altLang="en-US" dirty="0" smtClean="0"/>
              <a:t>南阳奥科耒科技有限公司生产的</a:t>
            </a:r>
            <a:r>
              <a:rPr lang="en-US" dirty="0" smtClean="0"/>
              <a:t>4H-700B</a:t>
            </a:r>
            <a:r>
              <a:rPr lang="zh-CN" altLang="en-US" dirty="0" smtClean="0"/>
              <a:t>花生摘果机在农机推广鉴定报告中，动力是</a:t>
            </a:r>
            <a:r>
              <a:rPr lang="en-US" altLang="zh-CN" dirty="0" smtClean="0"/>
              <a:t>22kW</a:t>
            </a:r>
            <a:r>
              <a:rPr lang="zh-CN" altLang="en-US" dirty="0" smtClean="0"/>
              <a:t>，归入“花生摘果机，配套动力</a:t>
            </a:r>
            <a:r>
              <a:rPr lang="en-US" dirty="0" smtClean="0"/>
              <a:t>11kW</a:t>
            </a:r>
            <a:r>
              <a:rPr lang="zh-CN" altLang="en-US" dirty="0" smtClean="0"/>
              <a:t>及以上”档次，补贴额</a:t>
            </a:r>
            <a:r>
              <a:rPr lang="en-US" altLang="zh-CN" dirty="0" smtClean="0"/>
              <a:t>3000</a:t>
            </a:r>
            <a:r>
              <a:rPr lang="zh-CN" altLang="en-US" dirty="0" smtClean="0"/>
              <a:t>元</a:t>
            </a:r>
            <a:r>
              <a:rPr lang="en-US" altLang="zh-CN" dirty="0" smtClean="0"/>
              <a:t>/ </a:t>
            </a:r>
            <a:r>
              <a:rPr lang="zh-CN" altLang="en-US" dirty="0" smtClean="0"/>
              <a:t>台。 </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盐亭县农牧局调查发现，南阳奥科耒科技有限公司生产的</a:t>
            </a:r>
            <a:r>
              <a:rPr lang="en-US" dirty="0" smtClean="0"/>
              <a:t>4H-700B</a:t>
            </a:r>
            <a:r>
              <a:rPr lang="zh-CN" altLang="en-US" dirty="0" smtClean="0"/>
              <a:t>花生摘果机未配置动力，购机户用</a:t>
            </a:r>
            <a:r>
              <a:rPr lang="en-US" dirty="0" smtClean="0"/>
              <a:t>6.3</a:t>
            </a:r>
            <a:r>
              <a:rPr lang="zh-CN" altLang="en-US" dirty="0" smtClean="0"/>
              <a:t>千瓦的柴油机作动力，部分农户购买该机具实际出</a:t>
            </a:r>
            <a:r>
              <a:rPr lang="en-US" dirty="0" smtClean="0"/>
              <a:t>200</a:t>
            </a:r>
            <a:r>
              <a:rPr lang="zh-CN" altLang="en-US" dirty="0" smtClean="0"/>
              <a:t>－</a:t>
            </a:r>
            <a:r>
              <a:rPr lang="en-US" dirty="0" smtClean="0"/>
              <a:t>500</a:t>
            </a:r>
            <a:r>
              <a:rPr lang="zh-CN" altLang="en-US" dirty="0" smtClean="0"/>
              <a:t>元，个别农户未出钱。</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214290"/>
            <a:ext cx="7498080" cy="6429420"/>
          </a:xfrm>
        </p:spPr>
        <p:txBody>
          <a:bodyPr>
            <a:normAutofit/>
          </a:bodyPr>
          <a:lstStyle/>
          <a:p>
            <a:pPr marL="0">
              <a:lnSpc>
                <a:spcPct val="200000"/>
              </a:lnSpc>
              <a:buNone/>
            </a:pPr>
            <a:r>
              <a:rPr lang="zh-CN" altLang="en-US" dirty="0" smtClean="0"/>
              <a:t>调查认为，南阳奥科耒科技有限公司生产的</a:t>
            </a:r>
            <a:r>
              <a:rPr lang="en-US" dirty="0" smtClean="0"/>
              <a:t>4H-700B</a:t>
            </a:r>
            <a:r>
              <a:rPr lang="zh-CN" altLang="en-US" dirty="0" smtClean="0"/>
              <a:t>花生摘果机主要存在降低产品配置，造成补贴额偏高的问题。</a:t>
            </a:r>
            <a:endParaRPr lang="en-US" altLang="zh-CN" dirty="0" smtClean="0"/>
          </a:p>
          <a:p>
            <a:pPr marL="0">
              <a:lnSpc>
                <a:spcPct val="200000"/>
              </a:lnSpc>
              <a:buNone/>
            </a:pPr>
            <a:r>
              <a:rPr lang="zh-CN" altLang="en-US" dirty="0" smtClean="0"/>
              <a:t>该问题也得到了企业的认可。</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en-US" dirty="0" smtClean="0"/>
              <a:t>3</a:t>
            </a:r>
            <a:r>
              <a:rPr lang="zh-CN" altLang="en-US" dirty="0" smtClean="0"/>
              <a:t>、通报暂停</a:t>
            </a:r>
            <a:endParaRPr lang="en-US" altLang="zh-CN" dirty="0" smtClean="0"/>
          </a:p>
          <a:p>
            <a:pPr marL="0">
              <a:lnSpc>
                <a:spcPct val="200000"/>
              </a:lnSpc>
              <a:buNone/>
            </a:pPr>
            <a:r>
              <a:rPr lang="en-US" dirty="0" smtClean="0"/>
              <a:t>2016</a:t>
            </a:r>
            <a:r>
              <a:rPr lang="zh-CN" altLang="en-US" dirty="0" smtClean="0"/>
              <a:t>年</a:t>
            </a:r>
            <a:r>
              <a:rPr lang="en-US" dirty="0" smtClean="0"/>
              <a:t>9</a:t>
            </a:r>
            <a:r>
              <a:rPr lang="zh-CN" altLang="en-US" dirty="0" smtClean="0"/>
              <a:t>月</a:t>
            </a:r>
            <a:r>
              <a:rPr lang="en-US" dirty="0" smtClean="0"/>
              <a:t>8</a:t>
            </a:r>
            <a:r>
              <a:rPr lang="zh-CN" altLang="en-US" dirty="0" smtClean="0"/>
              <a:t>日，盐亭县农业和畜牧局作出了</a:t>
            </a:r>
            <a:r>
              <a:rPr lang="zh-CN" altLang="en-US" dirty="0" smtClean="0">
                <a:solidFill>
                  <a:srgbClr val="FF0000"/>
                </a:solidFill>
              </a:rPr>
              <a:t>暂停</a:t>
            </a:r>
            <a:r>
              <a:rPr lang="zh-CN" altLang="en-US" dirty="0" smtClean="0"/>
              <a:t>南阳奥科耒科技有限公司所有产品农机购置补贴处理意见，并</a:t>
            </a:r>
            <a:r>
              <a:rPr lang="zh-CN" altLang="en-US" dirty="0" smtClean="0">
                <a:solidFill>
                  <a:srgbClr val="FF0000"/>
                </a:solidFill>
              </a:rPr>
              <a:t>及时告之</a:t>
            </a:r>
            <a:r>
              <a:rPr lang="zh-CN" altLang="en-US" dirty="0" smtClean="0"/>
              <a:t>了南阳奥科耒科技有限公司。</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盐亭县管理员在辅助系统中进行了</a:t>
            </a:r>
            <a:r>
              <a:rPr lang="zh-CN" altLang="en-US" dirty="0" smtClean="0">
                <a:solidFill>
                  <a:srgbClr val="FF0000"/>
                </a:solidFill>
              </a:rPr>
              <a:t>封闭</a:t>
            </a:r>
            <a:r>
              <a:rPr lang="zh-CN" altLang="en-US" dirty="0" smtClean="0"/>
              <a:t>。也从即日起，</a:t>
            </a:r>
            <a:r>
              <a:rPr lang="zh-CN" altLang="en-US" dirty="0" smtClean="0">
                <a:solidFill>
                  <a:srgbClr val="FF0000"/>
                </a:solidFill>
              </a:rPr>
              <a:t>全省暂停</a:t>
            </a:r>
            <a:r>
              <a:rPr lang="zh-CN" altLang="en-US" dirty="0" smtClean="0"/>
              <a:t>南阳奥科耒科技有限公司所有产品农机购置补贴。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二、谁的违规行为</a:t>
            </a:r>
            <a:endParaRPr lang="zh-CN" altLang="en-US" sz="4000" dirty="0">
              <a:solidFill>
                <a:srgbClr val="0070C0"/>
              </a:solidFill>
              <a:effectLst/>
              <a:latin typeface="黑体" pitchFamily="49" charset="-122"/>
              <a:ea typeface="黑体" pitchFamily="49" charset="-122"/>
            </a:endParaRPr>
          </a:p>
        </p:txBody>
      </p:sp>
      <p:sp>
        <p:nvSpPr>
          <p:cNvPr id="3" name="内容占位符 2"/>
          <p:cNvSpPr>
            <a:spLocks noGrp="1"/>
          </p:cNvSpPr>
          <p:nvPr>
            <p:ph idx="1"/>
          </p:nvPr>
        </p:nvSpPr>
        <p:spPr>
          <a:xfrm>
            <a:off x="1435608" y="1357298"/>
            <a:ext cx="7498080" cy="5143536"/>
          </a:xfrm>
        </p:spPr>
        <p:txBody>
          <a:bodyPr>
            <a:normAutofit/>
          </a:bodyPr>
          <a:lstStyle/>
          <a:p>
            <a:pPr marL="0">
              <a:lnSpc>
                <a:spcPct val="200000"/>
              </a:lnSpc>
              <a:buNone/>
            </a:pPr>
            <a:r>
              <a:rPr lang="zh-CN" altLang="en-US" dirty="0" smtClean="0"/>
              <a:t>第二条</a:t>
            </a:r>
            <a:r>
              <a:rPr lang="en-US" dirty="0" smtClean="0"/>
              <a:t>  </a:t>
            </a:r>
            <a:r>
              <a:rPr lang="zh-CN" altLang="en-US" dirty="0" smtClean="0"/>
              <a:t>本办法适用于查处农业机械</a:t>
            </a:r>
            <a:r>
              <a:rPr lang="zh-CN" altLang="en-US" dirty="0" smtClean="0">
                <a:solidFill>
                  <a:srgbClr val="FF0000"/>
                </a:solidFill>
              </a:rPr>
              <a:t>生产企业、经销企业</a:t>
            </a:r>
            <a:r>
              <a:rPr lang="zh-CN" altLang="en-US" dirty="0" smtClean="0"/>
              <a:t>在参与农业机械购置补贴政策实施中所发生的违规经营补贴产品的行为，以及申请农机购置补贴的</a:t>
            </a:r>
            <a:r>
              <a:rPr lang="zh-CN" altLang="en-US" dirty="0" smtClean="0">
                <a:solidFill>
                  <a:srgbClr val="FF0000"/>
                </a:solidFill>
              </a:rPr>
              <a:t>购机者</a:t>
            </a:r>
            <a:r>
              <a:rPr lang="zh-CN" altLang="en-US" dirty="0" smtClean="0"/>
              <a:t>参与违规经营补贴产品的行为。</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暂停前，南阳奥科耒科技有限公司</a:t>
            </a:r>
            <a:r>
              <a:rPr lang="en-US" dirty="0" smtClean="0"/>
              <a:t>4H-700B</a:t>
            </a:r>
            <a:r>
              <a:rPr lang="zh-CN" altLang="en-US" dirty="0" smtClean="0"/>
              <a:t>型花生摘果机共有</a:t>
            </a:r>
            <a:r>
              <a:rPr lang="en-US" dirty="0" smtClean="0"/>
              <a:t>227</a:t>
            </a:r>
            <a:r>
              <a:rPr lang="zh-CN" altLang="en-US" dirty="0" smtClean="0"/>
              <a:t>台在系统中申请了补贴，涉及</a:t>
            </a:r>
            <a:r>
              <a:rPr lang="en-US" dirty="0" smtClean="0"/>
              <a:t>227</a:t>
            </a:r>
            <a:r>
              <a:rPr lang="zh-CN" altLang="en-US" dirty="0" smtClean="0"/>
              <a:t>户，补贴资金</a:t>
            </a:r>
            <a:r>
              <a:rPr lang="en-US" dirty="0" smtClean="0"/>
              <a:t>68.1</a:t>
            </a:r>
            <a:r>
              <a:rPr lang="zh-CN" altLang="en-US" dirty="0" smtClean="0"/>
              <a:t>万元。</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1524000" y="714356"/>
          <a:ext cx="6905652" cy="5188825"/>
        </p:xfrm>
        <a:graphic>
          <a:graphicData uri="http://schemas.openxmlformats.org/drawingml/2006/table">
            <a:tbl>
              <a:tblPr firstRow="1" bandRow="1">
                <a:tableStyleId>{5C22544A-7EE6-4342-B048-85BDC9FD1C3A}</a:tableStyleId>
              </a:tblPr>
              <a:tblGrid>
                <a:gridCol w="2301884"/>
                <a:gridCol w="2301884"/>
                <a:gridCol w="2301884"/>
              </a:tblGrid>
              <a:tr h="848789">
                <a:tc>
                  <a:txBody>
                    <a:bodyPr/>
                    <a:lstStyle/>
                    <a:p>
                      <a:pPr algn="ctr"/>
                      <a:r>
                        <a:rPr lang="zh-CN" altLang="en-US" sz="2800" dirty="0" smtClean="0"/>
                        <a:t>县</a:t>
                      </a:r>
                      <a:endParaRPr lang="zh-CN" altLang="en-US" sz="2800" dirty="0"/>
                    </a:p>
                  </a:txBody>
                  <a:tcPr anchor="ctr"/>
                </a:tc>
                <a:tc>
                  <a:txBody>
                    <a:bodyPr/>
                    <a:lstStyle/>
                    <a:p>
                      <a:pPr algn="ctr"/>
                      <a:r>
                        <a:rPr lang="zh-CN" altLang="en-US" sz="2800" dirty="0" smtClean="0"/>
                        <a:t>机具台数（台）</a:t>
                      </a:r>
                      <a:endParaRPr lang="zh-CN" altLang="en-US" sz="2800" dirty="0"/>
                    </a:p>
                  </a:txBody>
                  <a:tcPr anchor="ctr"/>
                </a:tc>
                <a:tc>
                  <a:txBody>
                    <a:bodyPr/>
                    <a:lstStyle/>
                    <a:p>
                      <a:pPr algn="ctr"/>
                      <a:r>
                        <a:rPr lang="zh-CN" altLang="en-US" sz="2800" dirty="0" smtClean="0"/>
                        <a:t>补贴资金（万元）</a:t>
                      </a:r>
                      <a:endParaRPr lang="zh-CN" altLang="en-US" sz="2800" dirty="0"/>
                    </a:p>
                  </a:txBody>
                  <a:tcPr anchor="ctr"/>
                </a:tc>
              </a:tr>
              <a:tr h="848789">
                <a:tc>
                  <a:txBody>
                    <a:bodyPr/>
                    <a:lstStyle/>
                    <a:p>
                      <a:pPr algn="ctr"/>
                      <a:r>
                        <a:rPr lang="zh-CN" altLang="en-US" sz="2800" dirty="0" smtClean="0"/>
                        <a:t>盐亭县</a:t>
                      </a:r>
                      <a:endParaRPr lang="zh-CN" altLang="en-US" sz="2800" dirty="0"/>
                    </a:p>
                  </a:txBody>
                  <a:tcPr anchor="ctr"/>
                </a:tc>
                <a:tc>
                  <a:txBody>
                    <a:bodyPr/>
                    <a:lstStyle/>
                    <a:p>
                      <a:pPr algn="ctr"/>
                      <a:r>
                        <a:rPr lang="en-US" altLang="zh-CN" sz="2800" dirty="0" smtClean="0"/>
                        <a:t>69</a:t>
                      </a:r>
                      <a:endParaRPr lang="zh-CN" altLang="en-US" sz="2800" dirty="0"/>
                    </a:p>
                  </a:txBody>
                  <a:tcPr anchor="ctr"/>
                </a:tc>
                <a:tc>
                  <a:txBody>
                    <a:bodyPr/>
                    <a:lstStyle/>
                    <a:p>
                      <a:pPr algn="ctr"/>
                      <a:r>
                        <a:rPr lang="en-US" altLang="zh-CN" sz="2800" dirty="0" smtClean="0"/>
                        <a:t>20.7</a:t>
                      </a:r>
                      <a:endParaRPr lang="zh-CN" altLang="en-US" sz="2800" dirty="0"/>
                    </a:p>
                  </a:txBody>
                  <a:tcPr anchor="ctr"/>
                </a:tc>
              </a:tr>
              <a:tr h="848789">
                <a:tc>
                  <a:txBody>
                    <a:bodyPr/>
                    <a:lstStyle/>
                    <a:p>
                      <a:pPr algn="ctr"/>
                      <a:r>
                        <a:rPr lang="zh-CN" altLang="en-US" sz="2800" dirty="0" smtClean="0"/>
                        <a:t>剑阁县</a:t>
                      </a:r>
                      <a:endParaRPr lang="zh-CN" altLang="en-US" sz="2800" dirty="0"/>
                    </a:p>
                  </a:txBody>
                  <a:tcPr anchor="ctr"/>
                </a:tc>
                <a:tc>
                  <a:txBody>
                    <a:bodyPr/>
                    <a:lstStyle/>
                    <a:p>
                      <a:pPr algn="ctr"/>
                      <a:r>
                        <a:rPr lang="en-US" altLang="zh-CN" sz="2800" dirty="0" smtClean="0"/>
                        <a:t>20</a:t>
                      </a:r>
                      <a:endParaRPr lang="zh-CN" altLang="en-US" sz="2800" dirty="0"/>
                    </a:p>
                  </a:txBody>
                  <a:tcPr anchor="ctr"/>
                </a:tc>
                <a:tc>
                  <a:txBody>
                    <a:bodyPr/>
                    <a:lstStyle/>
                    <a:p>
                      <a:pPr algn="ctr"/>
                      <a:r>
                        <a:rPr lang="en-US" altLang="zh-CN" sz="2800" dirty="0" smtClean="0"/>
                        <a:t>6</a:t>
                      </a:r>
                      <a:endParaRPr lang="zh-CN" altLang="en-US" sz="2800" dirty="0"/>
                    </a:p>
                  </a:txBody>
                  <a:tcPr anchor="ctr"/>
                </a:tc>
              </a:tr>
              <a:tr h="848789">
                <a:tc>
                  <a:txBody>
                    <a:bodyPr/>
                    <a:lstStyle/>
                    <a:p>
                      <a:pPr algn="ctr"/>
                      <a:r>
                        <a:rPr lang="zh-CN" altLang="en-US" sz="2800" dirty="0" smtClean="0"/>
                        <a:t>犍为县</a:t>
                      </a:r>
                      <a:endParaRPr lang="zh-CN" altLang="en-US" sz="2800" dirty="0"/>
                    </a:p>
                  </a:txBody>
                  <a:tcPr anchor="ctr"/>
                </a:tc>
                <a:tc>
                  <a:txBody>
                    <a:bodyPr/>
                    <a:lstStyle/>
                    <a:p>
                      <a:pPr algn="ctr"/>
                      <a:r>
                        <a:rPr lang="en-US" altLang="zh-CN" sz="2800" dirty="0" smtClean="0"/>
                        <a:t>76</a:t>
                      </a:r>
                      <a:endParaRPr lang="zh-CN" altLang="en-US" sz="2800" dirty="0"/>
                    </a:p>
                  </a:txBody>
                  <a:tcPr anchor="ctr"/>
                </a:tc>
                <a:tc>
                  <a:txBody>
                    <a:bodyPr/>
                    <a:lstStyle/>
                    <a:p>
                      <a:pPr algn="ctr"/>
                      <a:r>
                        <a:rPr lang="en-US" altLang="zh-CN" sz="2800" dirty="0" smtClean="0"/>
                        <a:t>22.8</a:t>
                      </a:r>
                      <a:endParaRPr lang="zh-CN" altLang="en-US" sz="2800" dirty="0"/>
                    </a:p>
                  </a:txBody>
                  <a:tcPr anchor="ctr"/>
                </a:tc>
              </a:tr>
              <a:tr h="848789">
                <a:tc>
                  <a:txBody>
                    <a:bodyPr/>
                    <a:lstStyle/>
                    <a:p>
                      <a:pPr algn="ctr"/>
                      <a:r>
                        <a:rPr lang="zh-CN" altLang="en-US" sz="2800" dirty="0" smtClean="0"/>
                        <a:t>雁江区</a:t>
                      </a:r>
                      <a:endParaRPr lang="zh-CN" altLang="en-US" sz="2800" dirty="0"/>
                    </a:p>
                  </a:txBody>
                  <a:tcPr anchor="ctr"/>
                </a:tc>
                <a:tc>
                  <a:txBody>
                    <a:bodyPr/>
                    <a:lstStyle/>
                    <a:p>
                      <a:pPr algn="ctr"/>
                      <a:r>
                        <a:rPr lang="en-US" altLang="zh-CN" sz="2800" dirty="0" smtClean="0"/>
                        <a:t>62</a:t>
                      </a:r>
                      <a:endParaRPr lang="zh-CN" altLang="en-US" sz="2800" dirty="0"/>
                    </a:p>
                  </a:txBody>
                  <a:tcPr anchor="ctr"/>
                </a:tc>
                <a:tc>
                  <a:txBody>
                    <a:bodyPr/>
                    <a:lstStyle/>
                    <a:p>
                      <a:pPr algn="ctr"/>
                      <a:r>
                        <a:rPr lang="en-US" altLang="zh-CN" sz="2800" dirty="0" smtClean="0"/>
                        <a:t>18.6</a:t>
                      </a:r>
                      <a:endParaRPr lang="zh-CN" altLang="en-US" sz="2800" dirty="0"/>
                    </a:p>
                  </a:txBody>
                  <a:tcPr anchor="ctr"/>
                </a:tc>
              </a:tr>
              <a:tr h="848789">
                <a:tc>
                  <a:txBody>
                    <a:bodyPr/>
                    <a:lstStyle/>
                    <a:p>
                      <a:pPr algn="ctr"/>
                      <a:r>
                        <a:rPr lang="zh-CN" altLang="en-US" sz="2800" dirty="0" smtClean="0"/>
                        <a:t>合计</a:t>
                      </a:r>
                      <a:endParaRPr lang="zh-CN" altLang="en-US" sz="2800" dirty="0"/>
                    </a:p>
                  </a:txBody>
                  <a:tcPr anchor="ctr"/>
                </a:tc>
                <a:tc>
                  <a:txBody>
                    <a:bodyPr/>
                    <a:lstStyle/>
                    <a:p>
                      <a:pPr algn="ctr"/>
                      <a:r>
                        <a:rPr lang="en-US" altLang="zh-CN" sz="2800" dirty="0" smtClean="0"/>
                        <a:t>227</a:t>
                      </a:r>
                      <a:endParaRPr lang="zh-CN" altLang="en-US" sz="2800" dirty="0"/>
                    </a:p>
                  </a:txBody>
                  <a:tcPr anchor="ctr"/>
                </a:tc>
                <a:tc>
                  <a:txBody>
                    <a:bodyPr/>
                    <a:lstStyle/>
                    <a:p>
                      <a:pPr algn="ctr"/>
                      <a:r>
                        <a:rPr lang="en-US" altLang="zh-CN" sz="2800" dirty="0" smtClean="0"/>
                        <a:t>68.1</a:t>
                      </a:r>
                      <a:endParaRPr lang="zh-CN" altLang="en-US" sz="2800" dirty="0"/>
                    </a:p>
                  </a:txBody>
                  <a:tcPr anchor="ctr"/>
                </a:tc>
              </a:tr>
            </a:tbl>
          </a:graphicData>
        </a:graphic>
      </p:graphicFrame>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lnSpcReduction="10000"/>
          </a:bodyPr>
          <a:lstStyle/>
          <a:p>
            <a:pPr marL="0">
              <a:lnSpc>
                <a:spcPct val="200000"/>
              </a:lnSpc>
              <a:buNone/>
            </a:pPr>
            <a:r>
              <a:rPr lang="en-US" dirty="0" smtClean="0"/>
              <a:t>4</a:t>
            </a:r>
            <a:r>
              <a:rPr lang="zh-CN" altLang="en-US" dirty="0" smtClean="0"/>
              <a:t>、企业整改</a:t>
            </a:r>
            <a:endParaRPr lang="en-US" altLang="zh-CN" dirty="0" smtClean="0"/>
          </a:p>
          <a:p>
            <a:pPr marL="0">
              <a:lnSpc>
                <a:spcPct val="200000"/>
              </a:lnSpc>
              <a:buNone/>
            </a:pPr>
            <a:r>
              <a:rPr lang="zh-CN" altLang="en-US" dirty="0" smtClean="0"/>
              <a:t>南阳奥科耒科技有限公司的人员到盐亭县、剑阁县、犍为县、雁江区等</a:t>
            </a:r>
            <a:r>
              <a:rPr lang="en-US" dirty="0" smtClean="0"/>
              <a:t>4</a:t>
            </a:r>
            <a:r>
              <a:rPr lang="zh-CN" altLang="en-US" dirty="0" smtClean="0"/>
              <a:t>个县逐台自查、整改存在的问题。</a:t>
            </a:r>
            <a:endParaRPr lang="en-US" altLang="zh-CN" dirty="0" smtClean="0"/>
          </a:p>
          <a:p>
            <a:pPr marL="0">
              <a:lnSpc>
                <a:spcPct val="200000"/>
              </a:lnSpc>
              <a:buNone/>
            </a:pPr>
            <a:r>
              <a:rPr lang="zh-CN" altLang="en-US" dirty="0" smtClean="0"/>
              <a:t>企业整改完毕后，</a:t>
            </a:r>
            <a:r>
              <a:rPr lang="en-US" altLang="zh-CN" dirty="0" smtClean="0"/>
              <a:t>4</a:t>
            </a:r>
            <a:r>
              <a:rPr lang="zh-CN" altLang="en-US" dirty="0" smtClean="0"/>
              <a:t>个县应分别给企业出具整改结果的意见。 </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en-US" dirty="0" smtClean="0"/>
              <a:t>5</a:t>
            </a:r>
            <a:r>
              <a:rPr lang="zh-CN" altLang="en-US" dirty="0" smtClean="0"/>
              <a:t>、申请恢复</a:t>
            </a:r>
            <a:endParaRPr lang="en-US" altLang="zh-CN" dirty="0" smtClean="0"/>
          </a:p>
          <a:p>
            <a:pPr marL="0">
              <a:lnSpc>
                <a:spcPct val="200000"/>
              </a:lnSpc>
              <a:buNone/>
            </a:pPr>
            <a:r>
              <a:rPr lang="zh-CN" altLang="en-US" dirty="0" smtClean="0"/>
              <a:t>南阳奥科耒科技有限公司向盐亭县农牧局提出申请恢复补贴的书面报告。 </a:t>
            </a:r>
            <a:endParaRPr lang="en-US" altLang="zh-CN" dirty="0" smtClean="0"/>
          </a:p>
          <a:p>
            <a:pPr marL="0">
              <a:lnSpc>
                <a:spcPct val="200000"/>
              </a:lnSpc>
              <a:buNone/>
            </a:pPr>
            <a:r>
              <a:rPr lang="zh-CN" altLang="en-US" dirty="0" smtClean="0"/>
              <a:t>同时，企业需要提交剑阁县、犍为县、雁江区向企业出具整改结果的意见（原件）。</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en-US" dirty="0" smtClean="0"/>
              <a:t>6</a:t>
            </a:r>
            <a:r>
              <a:rPr lang="zh-CN" altLang="en-US" dirty="0" smtClean="0"/>
              <a:t>、约谈企业</a:t>
            </a:r>
            <a:endParaRPr lang="en-US" altLang="zh-CN" dirty="0" smtClean="0"/>
          </a:p>
          <a:p>
            <a:pPr marL="0">
              <a:lnSpc>
                <a:spcPct val="200000"/>
              </a:lnSpc>
              <a:buNone/>
            </a:pPr>
            <a:r>
              <a:rPr lang="zh-CN" altLang="en-US" dirty="0" smtClean="0"/>
              <a:t>盐亭县农牧局约谈南阳奥科耒科技有限公司法定代表人或主要负责人。 </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fontScale="92500"/>
          </a:bodyPr>
          <a:lstStyle/>
          <a:p>
            <a:pPr marL="0">
              <a:lnSpc>
                <a:spcPct val="200000"/>
              </a:lnSpc>
              <a:buNone/>
            </a:pPr>
            <a:r>
              <a:rPr lang="en-US" dirty="0" smtClean="0"/>
              <a:t>7</a:t>
            </a:r>
            <a:r>
              <a:rPr lang="zh-CN" altLang="en-US" dirty="0" smtClean="0"/>
              <a:t>、处理结果</a:t>
            </a:r>
            <a:endParaRPr lang="en-US" altLang="zh-CN" dirty="0" smtClean="0"/>
          </a:p>
          <a:p>
            <a:pPr marL="0">
              <a:lnSpc>
                <a:spcPct val="200000"/>
              </a:lnSpc>
              <a:buNone/>
            </a:pPr>
            <a:r>
              <a:rPr lang="zh-CN" altLang="en-US" dirty="0" smtClean="0"/>
              <a:t>根据企业整改结果、申请恢复的报告，约谈情况，结合生产企业的工作情况，按照处理办法、实施指导意见等政策规定和要求，经盐亭县农机购置补贴领导小组集体研究作出是否恢复补贴的处理决定并予</a:t>
            </a:r>
            <a:r>
              <a:rPr lang="zh-CN" altLang="en-US" smtClean="0"/>
              <a:t>公布</a:t>
            </a:r>
            <a:r>
              <a:rPr lang="zh-CN" altLang="en-US" smtClean="0"/>
              <a:t>。</a:t>
            </a:r>
            <a:endParaRPr lang="zh-CN" altLang="en-US" dirty="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通过调整分档参数，拟将南阳奥科耒科技有限公司生产的</a:t>
            </a:r>
            <a:r>
              <a:rPr lang="en-US" dirty="0" smtClean="0"/>
              <a:t>4H-700B</a:t>
            </a:r>
            <a:r>
              <a:rPr lang="zh-CN" altLang="en-US" dirty="0" smtClean="0"/>
              <a:t>花生摘果机排除我省补贴范围。  </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en-US" dirty="0" smtClean="0"/>
              <a:t>8</a:t>
            </a:r>
            <a:r>
              <a:rPr lang="zh-CN" altLang="en-US" dirty="0" smtClean="0"/>
              <a:t>、资料留存</a:t>
            </a:r>
            <a:endParaRPr lang="en-US" altLang="zh-CN" dirty="0" smtClean="0"/>
          </a:p>
          <a:p>
            <a:pPr marL="0">
              <a:lnSpc>
                <a:spcPct val="200000"/>
              </a:lnSpc>
              <a:buNone/>
            </a:pPr>
            <a:r>
              <a:rPr lang="zh-CN" altLang="en-US" dirty="0" smtClean="0"/>
              <a:t>处理完结后，盐亭县农牧局应对南阳奥科耒科技有限公司相关调查材料等留存备查。 </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solidFill>
                  <a:srgbClr val="0070C0"/>
                </a:solidFill>
                <a:effectLst/>
                <a:latin typeface="黑体" pitchFamily="49" charset="-122"/>
                <a:ea typeface="黑体" pitchFamily="49" charset="-122"/>
              </a:rPr>
              <a:t>二、武汉黄鹤拖拉机制造有限公司</a:t>
            </a:r>
          </a:p>
        </p:txBody>
      </p:sp>
      <p:sp>
        <p:nvSpPr>
          <p:cNvPr id="3" name="内容占位符 2"/>
          <p:cNvSpPr>
            <a:spLocks noGrp="1"/>
          </p:cNvSpPr>
          <p:nvPr>
            <p:ph idx="1"/>
          </p:nvPr>
        </p:nvSpPr>
        <p:spPr>
          <a:xfrm>
            <a:off x="1435608" y="1357298"/>
            <a:ext cx="7498080" cy="4891102"/>
          </a:xfrm>
        </p:spPr>
        <p:txBody>
          <a:bodyPr>
            <a:normAutofit/>
          </a:bodyPr>
          <a:lstStyle/>
          <a:p>
            <a:pPr marL="0">
              <a:lnSpc>
                <a:spcPct val="200000"/>
              </a:lnSpc>
              <a:buNone/>
            </a:pPr>
            <a:r>
              <a:rPr lang="zh-CN" altLang="en-US" dirty="0" smtClean="0"/>
              <a:t>产品：</a:t>
            </a:r>
            <a:r>
              <a:rPr lang="en-US" dirty="0" smtClean="0"/>
              <a:t>2BFQW-6</a:t>
            </a:r>
            <a:r>
              <a:rPr lang="zh-CN" altLang="en-US" dirty="0" smtClean="0"/>
              <a:t>型精密播种机</a:t>
            </a:r>
            <a:endParaRPr lang="en-US" altLang="zh-CN" dirty="0" smtClean="0"/>
          </a:p>
          <a:p>
            <a:pPr marL="0">
              <a:lnSpc>
                <a:spcPct val="200000"/>
              </a:lnSpc>
              <a:buNone/>
            </a:pPr>
            <a:r>
              <a:rPr lang="zh-CN" altLang="en-US" dirty="0" smtClean="0"/>
              <a:t>主要存在补贴额偏高且未主动书面报告、机具实际信息与系统信息不一致的问题。</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fontScale="92500"/>
          </a:bodyPr>
          <a:lstStyle/>
          <a:p>
            <a:pPr marL="0">
              <a:lnSpc>
                <a:spcPct val="200000"/>
              </a:lnSpc>
              <a:buNone/>
            </a:pPr>
            <a:r>
              <a:rPr lang="en-US" dirty="0" smtClean="0"/>
              <a:t>1</a:t>
            </a:r>
            <a:r>
              <a:rPr lang="zh-CN" altLang="en-US" dirty="0" smtClean="0"/>
              <a:t>、受理登记</a:t>
            </a:r>
            <a:endParaRPr lang="en-US" altLang="zh-CN" dirty="0" smtClean="0"/>
          </a:p>
          <a:p>
            <a:pPr marL="0">
              <a:lnSpc>
                <a:spcPct val="200000"/>
              </a:lnSpc>
              <a:buNone/>
            </a:pPr>
            <a:r>
              <a:rPr lang="en-US" dirty="0" smtClean="0"/>
              <a:t>2016</a:t>
            </a:r>
            <a:r>
              <a:rPr lang="zh-CN" altLang="en-US" dirty="0" smtClean="0"/>
              <a:t>年</a:t>
            </a:r>
            <a:r>
              <a:rPr lang="en-US" dirty="0" smtClean="0"/>
              <a:t>7</a:t>
            </a:r>
            <a:r>
              <a:rPr lang="zh-CN" altLang="en-US" dirty="0" smtClean="0"/>
              <a:t>月中旬，有人反映武汉黄鹤拖拉机制造有限公司</a:t>
            </a:r>
            <a:r>
              <a:rPr lang="en-US" dirty="0" smtClean="0"/>
              <a:t>2BFQW-6</a:t>
            </a:r>
            <a:r>
              <a:rPr lang="zh-CN" altLang="en-US" dirty="0" smtClean="0"/>
              <a:t>型精密播种机补贴额偏高，机具销量大。我们通过系统查询得知，当时丹棱县申请补贴数量较多（一个村有</a:t>
            </a:r>
            <a:r>
              <a:rPr lang="en-US" dirty="0" smtClean="0"/>
              <a:t>99</a:t>
            </a:r>
            <a:r>
              <a:rPr lang="zh-CN" altLang="en-US" dirty="0" smtClean="0"/>
              <a:t>台申请补贴，有购机者申请</a:t>
            </a:r>
            <a:r>
              <a:rPr lang="en-US" dirty="0" smtClean="0"/>
              <a:t>5</a:t>
            </a:r>
            <a:r>
              <a:rPr lang="zh-CN" altLang="en-US" dirty="0" smtClean="0"/>
              <a:t>台）。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solidFill>
                  <a:srgbClr val="0070C0"/>
                </a:solidFill>
                <a:effectLst/>
                <a:latin typeface="黑体" pitchFamily="49" charset="-122"/>
                <a:ea typeface="黑体" pitchFamily="49" charset="-122"/>
              </a:rPr>
              <a:t>三、违规行为有哪些（类型）</a:t>
            </a:r>
            <a:endParaRPr lang="zh-CN" altLang="en-US" sz="4000" dirty="0">
              <a:solidFill>
                <a:srgbClr val="0070C0"/>
              </a:solidFill>
              <a:effectLst/>
              <a:latin typeface="黑体" pitchFamily="49" charset="-122"/>
              <a:ea typeface="黑体" pitchFamily="49" charset="-122"/>
            </a:endParaRPr>
          </a:p>
        </p:txBody>
      </p:sp>
      <p:sp>
        <p:nvSpPr>
          <p:cNvPr id="3" name="内容占位符 2"/>
          <p:cNvSpPr>
            <a:spLocks noGrp="1"/>
          </p:cNvSpPr>
          <p:nvPr>
            <p:ph idx="1"/>
          </p:nvPr>
        </p:nvSpPr>
        <p:spPr>
          <a:xfrm>
            <a:off x="1435608" y="1357298"/>
            <a:ext cx="7498080" cy="5143536"/>
          </a:xfrm>
        </p:spPr>
        <p:txBody>
          <a:bodyPr>
            <a:normAutofit/>
          </a:bodyPr>
          <a:lstStyle/>
          <a:p>
            <a:pPr marL="0">
              <a:lnSpc>
                <a:spcPct val="200000"/>
              </a:lnSpc>
              <a:buNone/>
            </a:pPr>
            <a:r>
              <a:rPr lang="zh-CN" altLang="en-US" dirty="0" smtClean="0"/>
              <a:t>第七条</a:t>
            </a:r>
            <a:r>
              <a:rPr lang="en-US" dirty="0" smtClean="0"/>
              <a:t>  </a:t>
            </a:r>
            <a:r>
              <a:rPr lang="zh-CN" altLang="en-US" dirty="0" smtClean="0"/>
              <a:t>违规行为分</a:t>
            </a:r>
            <a:r>
              <a:rPr lang="zh-CN" altLang="en-US" dirty="0" smtClean="0">
                <a:solidFill>
                  <a:srgbClr val="FF0000"/>
                </a:solidFill>
              </a:rPr>
              <a:t>轻微</a:t>
            </a:r>
            <a:r>
              <a:rPr lang="zh-CN" altLang="en-US" dirty="0" smtClean="0"/>
              <a:t>、</a:t>
            </a:r>
            <a:r>
              <a:rPr lang="zh-CN" altLang="en-US" dirty="0" smtClean="0">
                <a:solidFill>
                  <a:srgbClr val="FF0000"/>
                </a:solidFill>
              </a:rPr>
              <a:t>较重</a:t>
            </a:r>
            <a:r>
              <a:rPr lang="zh-CN" altLang="en-US" dirty="0" smtClean="0"/>
              <a:t>和</a:t>
            </a:r>
            <a:r>
              <a:rPr lang="zh-CN" altLang="en-US" dirty="0" smtClean="0">
                <a:solidFill>
                  <a:srgbClr val="FF0000"/>
                </a:solidFill>
              </a:rPr>
              <a:t>严重</a:t>
            </a:r>
            <a:r>
              <a:rPr lang="zh-CN" altLang="en-US" dirty="0" smtClean="0"/>
              <a:t>三类。</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en-US" dirty="0" smtClean="0"/>
              <a:t>2</a:t>
            </a:r>
            <a:r>
              <a:rPr lang="zh-CN" altLang="en-US" dirty="0" smtClean="0"/>
              <a:t>、调查核实</a:t>
            </a:r>
            <a:endParaRPr lang="en-US" altLang="zh-CN" dirty="0" smtClean="0"/>
          </a:p>
          <a:p>
            <a:pPr marL="0">
              <a:lnSpc>
                <a:spcPct val="200000"/>
              </a:lnSpc>
              <a:buNone/>
            </a:pPr>
            <a:r>
              <a:rPr lang="zh-CN" altLang="en-US" dirty="0" smtClean="0"/>
              <a:t>武汉黄鹤拖拉机制造有限公司</a:t>
            </a:r>
            <a:r>
              <a:rPr lang="en-US" dirty="0" smtClean="0"/>
              <a:t>2BFQW-6</a:t>
            </a:r>
            <a:r>
              <a:rPr lang="zh-CN" altLang="en-US" dirty="0" smtClean="0"/>
              <a:t>型精密播种机，归入“精量</a:t>
            </a:r>
            <a:r>
              <a:rPr lang="en-US" altLang="zh-CN" dirty="0" smtClean="0"/>
              <a:t>6—10</a:t>
            </a:r>
            <a:r>
              <a:rPr lang="zh-CN" altLang="en-US" dirty="0" smtClean="0"/>
              <a:t>行穴播机 ”档次，补贴额</a:t>
            </a:r>
            <a:r>
              <a:rPr lang="en-US" altLang="zh-CN" dirty="0" smtClean="0"/>
              <a:t>4050</a:t>
            </a:r>
            <a:r>
              <a:rPr lang="zh-CN" altLang="en-US" dirty="0" smtClean="0"/>
              <a:t>元</a:t>
            </a:r>
            <a:r>
              <a:rPr lang="en-US" altLang="zh-CN" dirty="0" smtClean="0"/>
              <a:t>/ </a:t>
            </a:r>
            <a:r>
              <a:rPr lang="zh-CN" altLang="en-US" dirty="0" smtClean="0"/>
              <a:t>台，芦山地震灾区县补贴额</a:t>
            </a:r>
            <a:r>
              <a:rPr lang="en-US" altLang="zh-CN" dirty="0" smtClean="0"/>
              <a:t>6300</a:t>
            </a:r>
            <a:r>
              <a:rPr lang="zh-CN" altLang="en-US" dirty="0" smtClean="0"/>
              <a:t>元</a:t>
            </a:r>
            <a:r>
              <a:rPr lang="en-US" altLang="zh-CN" dirty="0" smtClean="0"/>
              <a:t>/</a:t>
            </a:r>
            <a:r>
              <a:rPr lang="zh-CN" altLang="en-US" dirty="0" smtClean="0"/>
              <a:t>台。 </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lnSpcReduction="10000"/>
          </a:bodyPr>
          <a:lstStyle/>
          <a:p>
            <a:pPr marL="0">
              <a:lnSpc>
                <a:spcPct val="200000"/>
              </a:lnSpc>
              <a:buNone/>
            </a:pPr>
            <a:r>
              <a:rPr lang="en-US" dirty="0" smtClean="0"/>
              <a:t>2016</a:t>
            </a:r>
            <a:r>
              <a:rPr lang="zh-CN" altLang="en-US" dirty="0" smtClean="0"/>
              <a:t>年</a:t>
            </a:r>
            <a:r>
              <a:rPr lang="en-US" dirty="0" smtClean="0"/>
              <a:t>7</a:t>
            </a:r>
            <a:r>
              <a:rPr lang="zh-CN" altLang="en-US" dirty="0" smtClean="0"/>
              <a:t>月中旬，丹棱县农机局对此进行了调查，武汉黄鹤拖拉机制造有限公司</a:t>
            </a:r>
            <a:r>
              <a:rPr lang="en-US" dirty="0" smtClean="0"/>
              <a:t>2BFQW-6</a:t>
            </a:r>
            <a:r>
              <a:rPr lang="zh-CN" altLang="en-US" dirty="0" smtClean="0"/>
              <a:t>型精密播种机，购机户支付</a:t>
            </a:r>
            <a:r>
              <a:rPr lang="en-US" dirty="0" smtClean="0"/>
              <a:t>7300</a:t>
            </a:r>
            <a:r>
              <a:rPr lang="zh-CN" altLang="en-US" dirty="0" smtClean="0"/>
              <a:t>元</a:t>
            </a:r>
            <a:r>
              <a:rPr lang="en-US" dirty="0" smtClean="0"/>
              <a:t>/</a:t>
            </a:r>
            <a:r>
              <a:rPr lang="zh-CN" altLang="en-US" dirty="0" smtClean="0"/>
              <a:t>台，实际每台农户只出</a:t>
            </a:r>
            <a:r>
              <a:rPr lang="en-US" altLang="zh-CN" dirty="0" smtClean="0"/>
              <a:t>1000</a:t>
            </a:r>
            <a:r>
              <a:rPr lang="zh-CN" altLang="en-US" dirty="0" smtClean="0"/>
              <a:t>元。同时也发现机具实际信息与系统信息不一致。</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214290"/>
            <a:ext cx="7498080" cy="6429420"/>
          </a:xfrm>
        </p:spPr>
        <p:txBody>
          <a:bodyPr>
            <a:normAutofit/>
          </a:bodyPr>
          <a:lstStyle/>
          <a:p>
            <a:pPr marL="0">
              <a:lnSpc>
                <a:spcPct val="200000"/>
              </a:lnSpc>
              <a:buNone/>
            </a:pPr>
            <a:r>
              <a:rPr lang="zh-CN" altLang="en-US" dirty="0" smtClean="0"/>
              <a:t>调查认为，武汉黄鹤拖拉机制造有限公司</a:t>
            </a:r>
            <a:r>
              <a:rPr lang="en-US" dirty="0" smtClean="0"/>
              <a:t>2BFQW-6</a:t>
            </a:r>
            <a:r>
              <a:rPr lang="zh-CN" altLang="en-US" dirty="0" smtClean="0"/>
              <a:t>型精密播种机主要存在补贴额偏高且未主动书面报告、机具实际信息与系统信息不一致的问题。</a:t>
            </a:r>
          </a:p>
          <a:p>
            <a:pPr marL="0">
              <a:lnSpc>
                <a:spcPct val="200000"/>
              </a:lnSpc>
              <a:buNone/>
            </a:pPr>
            <a:r>
              <a:rPr lang="zh-CN" altLang="en-US" dirty="0" smtClean="0"/>
              <a:t>该问题也得到了企业的认可。</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lnSpcReduction="10000"/>
          </a:bodyPr>
          <a:lstStyle/>
          <a:p>
            <a:pPr marL="0">
              <a:lnSpc>
                <a:spcPct val="200000"/>
              </a:lnSpc>
              <a:buNone/>
            </a:pPr>
            <a:r>
              <a:rPr lang="en-US" dirty="0" smtClean="0"/>
              <a:t>3</a:t>
            </a:r>
            <a:r>
              <a:rPr lang="zh-CN" altLang="en-US" dirty="0" smtClean="0"/>
              <a:t>、通报暂停</a:t>
            </a:r>
            <a:endParaRPr lang="en-US" altLang="zh-CN" dirty="0" smtClean="0"/>
          </a:p>
          <a:p>
            <a:pPr marL="0">
              <a:lnSpc>
                <a:spcPct val="200000"/>
              </a:lnSpc>
              <a:buNone/>
            </a:pPr>
            <a:r>
              <a:rPr lang="en-US" dirty="0" smtClean="0"/>
              <a:t>2016</a:t>
            </a:r>
            <a:r>
              <a:rPr lang="zh-CN" altLang="en-US" dirty="0" smtClean="0"/>
              <a:t>年</a:t>
            </a:r>
            <a:r>
              <a:rPr lang="en-US" dirty="0" smtClean="0"/>
              <a:t>7</a:t>
            </a:r>
            <a:r>
              <a:rPr lang="zh-CN" altLang="en-US" dirty="0" smtClean="0"/>
              <a:t>月</a:t>
            </a:r>
            <a:r>
              <a:rPr lang="en-US" dirty="0" smtClean="0"/>
              <a:t>20</a:t>
            </a:r>
            <a:r>
              <a:rPr lang="zh-CN" altLang="en-US" dirty="0" smtClean="0"/>
              <a:t>日，</a:t>
            </a:r>
            <a:r>
              <a:rPr lang="en-US" altLang="zh-CN" dirty="0" smtClean="0"/>
              <a:t>《</a:t>
            </a:r>
            <a:r>
              <a:rPr lang="zh-CN" altLang="en-US" dirty="0" smtClean="0"/>
              <a:t>丹棱县农业机械管理局关于暂停武汉黄鹤拖拉机制造有限公司所有产品农机购置补贴的通知</a:t>
            </a:r>
            <a:r>
              <a:rPr lang="en-US" altLang="zh-CN" dirty="0" smtClean="0"/>
              <a:t>》</a:t>
            </a:r>
            <a:r>
              <a:rPr lang="zh-CN" altLang="en-US" dirty="0" smtClean="0"/>
              <a:t>（丹棱农机函</a:t>
            </a:r>
            <a:r>
              <a:rPr lang="en-US" altLang="zh-CN" dirty="0" smtClean="0"/>
              <a:t>〔</a:t>
            </a:r>
            <a:r>
              <a:rPr lang="en-US" dirty="0" smtClean="0"/>
              <a:t>2016</a:t>
            </a:r>
            <a:r>
              <a:rPr lang="en-US" altLang="zh-CN" dirty="0" smtClean="0"/>
              <a:t>〕</a:t>
            </a:r>
            <a:r>
              <a:rPr lang="en-US" dirty="0" smtClean="0"/>
              <a:t>3</a:t>
            </a:r>
            <a:r>
              <a:rPr lang="zh-CN" altLang="en-US" dirty="0" smtClean="0"/>
              <a:t>号），暂停武汉黄鹤拖拉机制造有限公司所有产品农机购置补贴。</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a:bodyPr>
          <a:lstStyle/>
          <a:p>
            <a:pPr marL="0">
              <a:lnSpc>
                <a:spcPct val="200000"/>
              </a:lnSpc>
              <a:buNone/>
            </a:pPr>
            <a:r>
              <a:rPr lang="zh-CN" altLang="en-US" dirty="0" smtClean="0"/>
              <a:t>丹棱县管理员在辅助系统中进行了</a:t>
            </a:r>
            <a:r>
              <a:rPr lang="zh-CN" altLang="en-US" dirty="0" smtClean="0">
                <a:solidFill>
                  <a:srgbClr val="FF0000"/>
                </a:solidFill>
              </a:rPr>
              <a:t>封闭</a:t>
            </a:r>
            <a:r>
              <a:rPr lang="zh-CN" altLang="en-US" dirty="0" smtClean="0"/>
              <a:t>。也从即日起，</a:t>
            </a:r>
            <a:r>
              <a:rPr lang="zh-CN" altLang="en-US" dirty="0" smtClean="0">
                <a:solidFill>
                  <a:srgbClr val="FF0000"/>
                </a:solidFill>
              </a:rPr>
              <a:t>全省暂停</a:t>
            </a:r>
            <a:r>
              <a:rPr lang="zh-CN" altLang="en-US" dirty="0" smtClean="0"/>
              <a:t>武汉黄鹤拖拉机制造有限公司所有产品农机购置补贴。 </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571480"/>
            <a:ext cx="7498080" cy="5929354"/>
          </a:xfrm>
        </p:spPr>
        <p:txBody>
          <a:bodyPr>
            <a:normAutofit lnSpcReduction="10000"/>
          </a:bodyPr>
          <a:lstStyle/>
          <a:p>
            <a:pPr marL="0">
              <a:lnSpc>
                <a:spcPct val="200000"/>
              </a:lnSpc>
              <a:buNone/>
            </a:pPr>
            <a:r>
              <a:rPr lang="zh-CN" altLang="en-US" dirty="0" smtClean="0"/>
              <a:t>暂停前，武汉黄鹤拖拉机制造有限公司</a:t>
            </a:r>
            <a:r>
              <a:rPr lang="en-US" dirty="0" smtClean="0"/>
              <a:t>2BFQW-6</a:t>
            </a:r>
            <a:r>
              <a:rPr lang="zh-CN" altLang="en-US" dirty="0" smtClean="0"/>
              <a:t>型精密播种机共有</a:t>
            </a:r>
            <a:r>
              <a:rPr lang="en-US" dirty="0" smtClean="0"/>
              <a:t>448</a:t>
            </a:r>
            <a:r>
              <a:rPr lang="zh-CN" altLang="en-US" dirty="0" smtClean="0"/>
              <a:t>台在系统中申请了补贴，涉及</a:t>
            </a:r>
            <a:r>
              <a:rPr lang="en-US" altLang="zh-CN" dirty="0" smtClean="0"/>
              <a:t>297</a:t>
            </a:r>
            <a:r>
              <a:rPr lang="zh-CN" altLang="en-US" dirty="0" smtClean="0"/>
              <a:t>户、补贴资金</a:t>
            </a:r>
            <a:r>
              <a:rPr lang="en-US" dirty="0" smtClean="0"/>
              <a:t>282.24</a:t>
            </a:r>
            <a:r>
              <a:rPr lang="zh-CN" altLang="en-US" dirty="0" smtClean="0"/>
              <a:t>万元。</a:t>
            </a:r>
            <a:endParaRPr lang="en-US" altLang="zh-CN" dirty="0" smtClean="0"/>
          </a:p>
          <a:p>
            <a:pPr marL="0">
              <a:lnSpc>
                <a:spcPct val="200000"/>
              </a:lnSpc>
              <a:buNone/>
            </a:pPr>
            <a:r>
              <a:rPr lang="zh-CN" altLang="en-US" dirty="0" smtClean="0"/>
              <a:t>各地调查发现，申请补贴的，部分机具还未供货。</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1071537" y="428600"/>
          <a:ext cx="7929618" cy="6000804"/>
        </p:xfrm>
        <a:graphic>
          <a:graphicData uri="http://schemas.openxmlformats.org/drawingml/2006/table">
            <a:tbl>
              <a:tblPr firstRow="1" bandRow="1">
                <a:tableStyleId>{5C22544A-7EE6-4342-B048-85BDC9FD1C3A}</a:tableStyleId>
              </a:tblPr>
              <a:tblGrid>
                <a:gridCol w="2214579"/>
                <a:gridCol w="2786082"/>
                <a:gridCol w="2928957"/>
              </a:tblGrid>
              <a:tr h="666756">
                <a:tc>
                  <a:txBody>
                    <a:bodyPr/>
                    <a:lstStyle/>
                    <a:p>
                      <a:pPr algn="ctr"/>
                      <a:r>
                        <a:rPr lang="zh-CN" altLang="en-US" sz="2800" dirty="0" smtClean="0"/>
                        <a:t>县</a:t>
                      </a:r>
                      <a:endParaRPr lang="zh-CN" altLang="en-US" sz="2800" dirty="0"/>
                    </a:p>
                  </a:txBody>
                  <a:tcPr anchor="ctr"/>
                </a:tc>
                <a:tc>
                  <a:txBody>
                    <a:bodyPr/>
                    <a:lstStyle/>
                    <a:p>
                      <a:pPr algn="ctr"/>
                      <a:r>
                        <a:rPr lang="zh-CN" altLang="en-US" sz="2800" dirty="0" smtClean="0"/>
                        <a:t>机具台数（台）</a:t>
                      </a:r>
                      <a:endParaRPr lang="zh-CN" altLang="en-US" sz="2800" dirty="0"/>
                    </a:p>
                  </a:txBody>
                  <a:tcPr anchor="ctr"/>
                </a:tc>
                <a:tc>
                  <a:txBody>
                    <a:bodyPr/>
                    <a:lstStyle/>
                    <a:p>
                      <a:pPr algn="ctr"/>
                      <a:r>
                        <a:rPr lang="zh-CN" altLang="en-US" sz="2800" dirty="0" smtClean="0"/>
                        <a:t>补贴资金（万元）</a:t>
                      </a:r>
                      <a:endParaRPr lang="zh-CN" altLang="en-US" sz="2800" dirty="0"/>
                    </a:p>
                  </a:txBody>
                  <a:tcPr anchor="ctr"/>
                </a:tc>
              </a:tr>
              <a:tr h="666756">
                <a:tc>
                  <a:txBody>
                    <a:bodyPr/>
                    <a:lstStyle/>
                    <a:p>
                      <a:pPr algn="ctr"/>
                      <a:r>
                        <a:rPr kumimoji="0" lang="zh-CN" altLang="en-US" sz="2800" kern="1200" dirty="0" smtClean="0">
                          <a:solidFill>
                            <a:schemeClr val="dk1"/>
                          </a:solidFill>
                          <a:latin typeface="+mn-lt"/>
                          <a:ea typeface="+mn-ea"/>
                          <a:cs typeface="+mn-cs"/>
                        </a:rPr>
                        <a:t>丹棱县</a:t>
                      </a:r>
                      <a:endParaRPr lang="zh-CN" altLang="en-US" sz="2800" dirty="0"/>
                    </a:p>
                  </a:txBody>
                  <a:tcPr anchor="ctr"/>
                </a:tc>
                <a:tc>
                  <a:txBody>
                    <a:bodyPr/>
                    <a:lstStyle/>
                    <a:p>
                      <a:pPr algn="ctr"/>
                      <a:r>
                        <a:rPr lang="en-US" altLang="zh-CN" sz="2800" dirty="0" smtClean="0"/>
                        <a:t>316</a:t>
                      </a:r>
                      <a:endParaRPr lang="zh-CN" altLang="en-US" sz="2800" dirty="0"/>
                    </a:p>
                  </a:txBody>
                  <a:tcPr anchor="ctr"/>
                </a:tc>
                <a:tc>
                  <a:txBody>
                    <a:bodyPr/>
                    <a:lstStyle/>
                    <a:p>
                      <a:pPr algn="ctr"/>
                      <a:r>
                        <a:rPr lang="en-US" altLang="zh-CN" sz="2800" dirty="0" smtClean="0"/>
                        <a:t>199.08</a:t>
                      </a:r>
                      <a:endParaRPr lang="zh-CN" altLang="en-US" sz="2800" dirty="0"/>
                    </a:p>
                  </a:txBody>
                  <a:tcPr anchor="ctr"/>
                </a:tc>
              </a:tr>
              <a:tr h="666756">
                <a:tc>
                  <a:txBody>
                    <a:bodyPr/>
                    <a:lstStyle/>
                    <a:p>
                      <a:pPr algn="ctr"/>
                      <a:r>
                        <a:rPr kumimoji="0" lang="zh-CN" altLang="en-US" sz="2800" kern="1200" dirty="0" smtClean="0">
                          <a:solidFill>
                            <a:schemeClr val="dk1"/>
                          </a:solidFill>
                          <a:latin typeface="+mn-lt"/>
                          <a:ea typeface="+mn-ea"/>
                          <a:cs typeface="+mn-cs"/>
                        </a:rPr>
                        <a:t>东坡区</a:t>
                      </a:r>
                      <a:endParaRPr lang="zh-CN" altLang="en-US" sz="2800" dirty="0"/>
                    </a:p>
                  </a:txBody>
                  <a:tcPr anchor="ctr"/>
                </a:tc>
                <a:tc>
                  <a:txBody>
                    <a:bodyPr/>
                    <a:lstStyle/>
                    <a:p>
                      <a:pPr algn="ctr"/>
                      <a:r>
                        <a:rPr lang="en-US" altLang="zh-CN" sz="2800" dirty="0" smtClean="0"/>
                        <a:t>30</a:t>
                      </a:r>
                      <a:endParaRPr lang="zh-CN" altLang="en-US" sz="2800" dirty="0"/>
                    </a:p>
                  </a:txBody>
                  <a:tcPr anchor="ctr"/>
                </a:tc>
                <a:tc>
                  <a:txBody>
                    <a:bodyPr/>
                    <a:lstStyle/>
                    <a:p>
                      <a:pPr algn="ctr"/>
                      <a:r>
                        <a:rPr lang="en-US" altLang="zh-CN" sz="2800" dirty="0" smtClean="0"/>
                        <a:t>18.9</a:t>
                      </a:r>
                      <a:endParaRPr lang="zh-CN" altLang="en-US" sz="2800" dirty="0"/>
                    </a:p>
                  </a:txBody>
                  <a:tcPr anchor="ctr"/>
                </a:tc>
              </a:tr>
              <a:tr h="666756">
                <a:tc>
                  <a:txBody>
                    <a:bodyPr/>
                    <a:lstStyle/>
                    <a:p>
                      <a:pPr algn="ctr"/>
                      <a:r>
                        <a:rPr kumimoji="0" lang="zh-CN" altLang="en-US" sz="2800" kern="1200" dirty="0" smtClean="0">
                          <a:solidFill>
                            <a:schemeClr val="dk1"/>
                          </a:solidFill>
                          <a:latin typeface="+mn-lt"/>
                          <a:ea typeface="+mn-ea"/>
                          <a:cs typeface="+mn-cs"/>
                        </a:rPr>
                        <a:t>洪雅县</a:t>
                      </a:r>
                      <a:endParaRPr lang="zh-CN" altLang="en-US" sz="2800" dirty="0"/>
                    </a:p>
                  </a:txBody>
                  <a:tcPr anchor="ctr"/>
                </a:tc>
                <a:tc>
                  <a:txBody>
                    <a:bodyPr/>
                    <a:lstStyle/>
                    <a:p>
                      <a:pPr algn="ctr"/>
                      <a:r>
                        <a:rPr lang="en-US" altLang="zh-CN" sz="2800" dirty="0" smtClean="0"/>
                        <a:t>9</a:t>
                      </a:r>
                      <a:endParaRPr lang="zh-CN" altLang="en-US" sz="2800" dirty="0"/>
                    </a:p>
                  </a:txBody>
                  <a:tcPr anchor="ctr"/>
                </a:tc>
                <a:tc>
                  <a:txBody>
                    <a:bodyPr/>
                    <a:lstStyle/>
                    <a:p>
                      <a:pPr algn="ctr"/>
                      <a:r>
                        <a:rPr lang="en-US" altLang="zh-CN" sz="2800" dirty="0" smtClean="0"/>
                        <a:t>5.67</a:t>
                      </a:r>
                      <a:endParaRPr lang="zh-CN" altLang="en-US" sz="2800" dirty="0"/>
                    </a:p>
                  </a:txBody>
                  <a:tcPr anchor="ctr"/>
                </a:tc>
              </a:tr>
              <a:tr h="666756">
                <a:tc>
                  <a:txBody>
                    <a:bodyPr/>
                    <a:lstStyle/>
                    <a:p>
                      <a:pPr algn="ctr"/>
                      <a:r>
                        <a:rPr kumimoji="0" lang="zh-CN" altLang="en-US" sz="2800" kern="1200" dirty="0" smtClean="0">
                          <a:solidFill>
                            <a:schemeClr val="dk1"/>
                          </a:solidFill>
                          <a:latin typeface="+mn-lt"/>
                          <a:ea typeface="+mn-ea"/>
                          <a:cs typeface="+mn-cs"/>
                        </a:rPr>
                        <a:t>夹江县</a:t>
                      </a:r>
                      <a:endParaRPr lang="zh-CN" altLang="en-US" sz="2800" dirty="0"/>
                    </a:p>
                  </a:txBody>
                  <a:tcPr anchor="ctr"/>
                </a:tc>
                <a:tc>
                  <a:txBody>
                    <a:bodyPr/>
                    <a:lstStyle/>
                    <a:p>
                      <a:pPr algn="ctr"/>
                      <a:r>
                        <a:rPr lang="en-US" altLang="zh-CN" sz="2800" dirty="0" smtClean="0"/>
                        <a:t>27</a:t>
                      </a:r>
                      <a:endParaRPr lang="zh-CN" altLang="en-US" sz="2800" dirty="0"/>
                    </a:p>
                  </a:txBody>
                  <a:tcPr anchor="ctr"/>
                </a:tc>
                <a:tc>
                  <a:txBody>
                    <a:bodyPr/>
                    <a:lstStyle/>
                    <a:p>
                      <a:pPr algn="ctr"/>
                      <a:r>
                        <a:rPr lang="en-US" altLang="zh-CN" sz="2800" dirty="0" smtClean="0"/>
                        <a:t>17.01</a:t>
                      </a:r>
                      <a:endParaRPr lang="zh-CN" altLang="en-US" sz="2800" dirty="0"/>
                    </a:p>
                  </a:txBody>
                  <a:tcPr anchor="ctr"/>
                </a:tc>
              </a:tr>
              <a:tr h="666756">
                <a:tc>
                  <a:txBody>
                    <a:bodyPr/>
                    <a:lstStyle/>
                    <a:p>
                      <a:pPr algn="ctr"/>
                      <a:r>
                        <a:rPr kumimoji="0" lang="zh-CN" altLang="en-US" sz="2800" kern="1200" dirty="0" smtClean="0">
                          <a:solidFill>
                            <a:schemeClr val="dk1"/>
                          </a:solidFill>
                          <a:latin typeface="+mn-lt"/>
                          <a:ea typeface="+mn-ea"/>
                          <a:cs typeface="+mn-cs"/>
                        </a:rPr>
                        <a:t>峨边县</a:t>
                      </a:r>
                      <a:endParaRPr lang="zh-CN" altLang="en-US" sz="2800" dirty="0"/>
                    </a:p>
                  </a:txBody>
                  <a:tcPr anchor="ctr"/>
                </a:tc>
                <a:tc>
                  <a:txBody>
                    <a:bodyPr/>
                    <a:lstStyle/>
                    <a:p>
                      <a:pPr algn="ctr"/>
                      <a:r>
                        <a:rPr lang="en-US" altLang="zh-CN" sz="2800" dirty="0" smtClean="0"/>
                        <a:t>1</a:t>
                      </a:r>
                      <a:endParaRPr lang="zh-CN" altLang="en-US" sz="2800" dirty="0"/>
                    </a:p>
                  </a:txBody>
                  <a:tcPr anchor="ctr"/>
                </a:tc>
                <a:tc>
                  <a:txBody>
                    <a:bodyPr/>
                    <a:lstStyle/>
                    <a:p>
                      <a:pPr algn="ctr"/>
                      <a:r>
                        <a:rPr lang="en-US" altLang="zh-CN" sz="2800" dirty="0" smtClean="0"/>
                        <a:t>0.63</a:t>
                      </a:r>
                      <a:endParaRPr lang="zh-CN" altLang="en-US" sz="2800" dirty="0"/>
                    </a:p>
                  </a:txBody>
                  <a:tcPr anchor="ctr"/>
                </a:tc>
              </a:tr>
              <a:tr h="666756">
                <a:tc>
                  <a:txBody>
                    <a:bodyPr/>
                    <a:lstStyle/>
                    <a:p>
                      <a:pPr algn="ctr"/>
                      <a:r>
                        <a:rPr kumimoji="0" lang="zh-CN" altLang="en-US" sz="2800" kern="1200" dirty="0" smtClean="0">
                          <a:solidFill>
                            <a:schemeClr val="dk1"/>
                          </a:solidFill>
                          <a:latin typeface="+mn-lt"/>
                          <a:ea typeface="+mn-ea"/>
                          <a:cs typeface="+mn-cs"/>
                        </a:rPr>
                        <a:t>金口河区</a:t>
                      </a:r>
                      <a:endParaRPr lang="zh-CN" altLang="en-US" sz="2800" dirty="0"/>
                    </a:p>
                  </a:txBody>
                  <a:tcPr anchor="ctr"/>
                </a:tc>
                <a:tc>
                  <a:txBody>
                    <a:bodyPr/>
                    <a:lstStyle/>
                    <a:p>
                      <a:pPr algn="ctr"/>
                      <a:r>
                        <a:rPr lang="en-US" altLang="zh-CN" sz="2800" dirty="0" smtClean="0"/>
                        <a:t>2</a:t>
                      </a:r>
                      <a:endParaRPr lang="zh-CN" altLang="en-US" sz="2800" dirty="0"/>
                    </a:p>
                  </a:txBody>
                  <a:tcPr anchor="ctr"/>
                </a:tc>
                <a:tc>
                  <a:txBody>
                    <a:bodyPr/>
                    <a:lstStyle/>
                    <a:p>
                      <a:pPr algn="ctr"/>
                      <a:r>
                        <a:rPr lang="en-US" altLang="zh-CN" sz="2800" dirty="0" smtClean="0"/>
                        <a:t>1.26</a:t>
                      </a:r>
                      <a:endParaRPr lang="zh-CN" altLang="en-US" sz="2800" dirty="0"/>
                    </a:p>
                  </a:txBody>
                  <a:tcPr anchor="ctr"/>
                </a:tc>
              </a:tr>
              <a:tr h="666756">
                <a:tc>
                  <a:txBody>
                    <a:bodyPr/>
                    <a:lstStyle/>
                    <a:p>
                      <a:pPr algn="ctr"/>
                      <a:r>
                        <a:rPr kumimoji="0" lang="zh-CN" altLang="en-US" sz="2800" kern="1200" dirty="0" smtClean="0">
                          <a:solidFill>
                            <a:schemeClr val="dk1"/>
                          </a:solidFill>
                          <a:latin typeface="+mn-lt"/>
                          <a:ea typeface="+mn-ea"/>
                          <a:cs typeface="+mn-cs"/>
                        </a:rPr>
                        <a:t>汉源县</a:t>
                      </a:r>
                      <a:endParaRPr lang="zh-CN" altLang="en-US" sz="2800" dirty="0"/>
                    </a:p>
                  </a:txBody>
                  <a:tcPr anchor="ctr"/>
                </a:tc>
                <a:tc>
                  <a:txBody>
                    <a:bodyPr/>
                    <a:lstStyle/>
                    <a:p>
                      <a:pPr algn="ctr"/>
                      <a:r>
                        <a:rPr lang="en-US" altLang="zh-CN" sz="2800" dirty="0" smtClean="0"/>
                        <a:t>63</a:t>
                      </a:r>
                      <a:endParaRPr lang="zh-CN" altLang="en-US" sz="2800" dirty="0"/>
                    </a:p>
                  </a:txBody>
                  <a:tcPr anchor="ctr"/>
                </a:tc>
                <a:tc>
                  <a:txBody>
                    <a:bodyPr/>
                    <a:lstStyle/>
                    <a:p>
                      <a:pPr algn="ctr"/>
                      <a:r>
                        <a:rPr lang="en-US" altLang="zh-CN" sz="2800" dirty="0" smtClean="0"/>
                        <a:t>39.69</a:t>
                      </a:r>
                      <a:endParaRPr lang="zh-CN" altLang="en-US" sz="2800" dirty="0"/>
                    </a:p>
                  </a:txBody>
                  <a:tcPr anchor="ctr"/>
                </a:tc>
              </a:tr>
              <a:tr h="666756">
                <a:tc>
                  <a:txBody>
                    <a:bodyPr/>
                    <a:lstStyle/>
                    <a:p>
                      <a:pPr algn="ctr"/>
                      <a:r>
                        <a:rPr lang="zh-CN" altLang="en-US" sz="2800" dirty="0" smtClean="0"/>
                        <a:t>合计</a:t>
                      </a:r>
                      <a:endParaRPr lang="zh-CN" altLang="en-US" sz="2800" dirty="0"/>
                    </a:p>
                  </a:txBody>
                  <a:tcPr anchor="ctr"/>
                </a:tc>
                <a:tc>
                  <a:txBody>
                    <a:bodyPr/>
                    <a:lstStyle/>
                    <a:p>
                      <a:pPr algn="ctr"/>
                      <a:r>
                        <a:rPr lang="en-US" altLang="zh-CN" sz="2800" dirty="0" smtClean="0"/>
                        <a:t>448</a:t>
                      </a:r>
                      <a:endParaRPr lang="zh-CN" altLang="en-US" sz="2800" dirty="0"/>
                    </a:p>
                  </a:txBody>
                  <a:tcPr anchor="ctr"/>
                </a:tc>
                <a:tc>
                  <a:txBody>
                    <a:bodyPr/>
                    <a:lstStyle/>
                    <a:p>
                      <a:pPr algn="ctr"/>
                      <a:r>
                        <a:rPr lang="en-US" altLang="zh-CN" sz="2800" dirty="0" smtClean="0"/>
                        <a:t>282.24</a:t>
                      </a:r>
                      <a:endParaRPr lang="zh-CN" altLang="en-US" sz="2800" dirty="0"/>
                    </a:p>
                  </a:txBody>
                  <a:tcPr anchor="ctr"/>
                </a:tc>
              </a:tr>
            </a:tbl>
          </a:graphicData>
        </a:graphic>
      </p:graphicFrame>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428604"/>
            <a:ext cx="7498080" cy="6072230"/>
          </a:xfrm>
        </p:spPr>
        <p:txBody>
          <a:bodyPr>
            <a:normAutofit fontScale="92500" lnSpcReduction="20000"/>
          </a:bodyPr>
          <a:lstStyle/>
          <a:p>
            <a:pPr marL="0">
              <a:lnSpc>
                <a:spcPct val="200000"/>
              </a:lnSpc>
              <a:buNone/>
            </a:pPr>
            <a:r>
              <a:rPr lang="en-US" dirty="0" smtClean="0"/>
              <a:t>4</a:t>
            </a:r>
            <a:r>
              <a:rPr lang="zh-CN" altLang="en-US" dirty="0" smtClean="0"/>
              <a:t>、企业整改</a:t>
            </a:r>
            <a:endParaRPr lang="en-US" altLang="zh-CN" dirty="0" smtClean="0"/>
          </a:p>
          <a:p>
            <a:pPr marL="0">
              <a:lnSpc>
                <a:spcPct val="200000"/>
              </a:lnSpc>
              <a:buNone/>
            </a:pPr>
            <a:r>
              <a:rPr lang="zh-CN" altLang="en-US" dirty="0" smtClean="0"/>
              <a:t>武汉黄鹤拖拉机制造有限公司做每个购机者的工作，由购机者主动到申请的部门撤销补贴申请，县（乡）操作员在辅助系统中将此机具的申请作废。</a:t>
            </a:r>
            <a:endParaRPr lang="en-US" altLang="zh-CN" dirty="0" smtClean="0"/>
          </a:p>
          <a:p>
            <a:pPr marL="0">
              <a:lnSpc>
                <a:spcPct val="200000"/>
              </a:lnSpc>
              <a:buNone/>
            </a:pPr>
            <a:r>
              <a:rPr lang="zh-CN" altLang="en-US" dirty="0" smtClean="0"/>
              <a:t>当然，未供货的，县管理员直接在系统中进行了作废处理</a:t>
            </a:r>
            <a:endParaRPr lang="en-US" altLang="zh-CN" dirty="0" smtClean="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428604"/>
            <a:ext cx="7498080" cy="6072230"/>
          </a:xfrm>
        </p:spPr>
        <p:txBody>
          <a:bodyPr>
            <a:normAutofit/>
          </a:bodyPr>
          <a:lstStyle/>
          <a:p>
            <a:pPr marL="0">
              <a:lnSpc>
                <a:spcPct val="200000"/>
              </a:lnSpc>
              <a:buNone/>
            </a:pPr>
            <a:r>
              <a:rPr lang="zh-CN" altLang="en-US" dirty="0" smtClean="0"/>
              <a:t>金口河区的</a:t>
            </a:r>
            <a:r>
              <a:rPr lang="en-US" altLang="zh-CN" dirty="0" smtClean="0"/>
              <a:t>2</a:t>
            </a:r>
            <a:r>
              <a:rPr lang="zh-CN" altLang="en-US" dirty="0" smtClean="0"/>
              <a:t>台机具的补贴款已兑付，武汉黄鹤拖拉机制造有限公司将已兑付的补贴额退还给了区财政。</a:t>
            </a:r>
            <a:endParaRPr lang="en-US" altLang="zh-CN" dirty="0" smtClean="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5608" y="0"/>
            <a:ext cx="7498080" cy="6500834"/>
          </a:xfrm>
        </p:spPr>
        <p:txBody>
          <a:bodyPr>
            <a:normAutofit/>
          </a:bodyPr>
          <a:lstStyle/>
          <a:p>
            <a:pPr marL="0">
              <a:lnSpc>
                <a:spcPct val="200000"/>
              </a:lnSpc>
              <a:buNone/>
            </a:pPr>
            <a:r>
              <a:rPr lang="zh-CN" altLang="en-US" dirty="0" smtClean="0"/>
              <a:t>据</a:t>
            </a:r>
            <a:r>
              <a:rPr lang="en-US" altLang="zh-CN" dirty="0" smtClean="0"/>
              <a:t>2016</a:t>
            </a:r>
            <a:r>
              <a:rPr lang="zh-CN" altLang="en-US" dirty="0" smtClean="0"/>
              <a:t>年辅助系统统计，武汉黄鹤拖拉机制造有限公司未申请补贴。</a:t>
            </a:r>
            <a:endParaRPr lang="en-US" altLang="zh-CN" dirty="0" smtClean="0"/>
          </a:p>
        </p:txBody>
      </p:sp>
      <p:pic>
        <p:nvPicPr>
          <p:cNvPr id="4" name="图片 3" descr="黄鹤.JPG"/>
          <p:cNvPicPr>
            <a:picLocks noChangeAspect="1"/>
          </p:cNvPicPr>
          <p:nvPr/>
        </p:nvPicPr>
        <p:blipFill>
          <a:blip r:embed="rId2"/>
          <a:stretch>
            <a:fillRect/>
          </a:stretch>
        </p:blipFill>
        <p:spPr>
          <a:xfrm>
            <a:off x="1142975" y="1928802"/>
            <a:ext cx="8001025" cy="4929198"/>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939</TotalTime>
  <Words>4688</Words>
  <Application>WPS 演示</Application>
  <PresentationFormat>全屏显示(4:3)</PresentationFormat>
  <Paragraphs>233</Paragraphs>
  <Slides>106</Slides>
  <Notes>0</Notes>
  <HiddenSlides>0</HiddenSlides>
  <MMClips>0</MMClips>
  <ScaleCrop>false</ScaleCrop>
  <HeadingPairs>
    <vt:vector size="4" baseType="variant">
      <vt:variant>
        <vt:lpstr>主题</vt:lpstr>
      </vt:variant>
      <vt:variant>
        <vt:i4>1</vt:i4>
      </vt:variant>
      <vt:variant>
        <vt:lpstr>幻灯片标题</vt:lpstr>
      </vt:variant>
      <vt:variant>
        <vt:i4>106</vt:i4>
      </vt:variant>
    </vt:vector>
  </HeadingPairs>
  <TitlesOfParts>
    <vt:vector size="107" baseType="lpstr">
      <vt:lpstr>夏至</vt:lpstr>
      <vt:lpstr>农机购置补贴产品 违规行为处理</vt:lpstr>
      <vt:lpstr>主要内容</vt:lpstr>
      <vt:lpstr>第一章 学习处理办法</vt:lpstr>
      <vt:lpstr>幻灯片 4</vt:lpstr>
      <vt:lpstr>幻灯片 5</vt:lpstr>
      <vt:lpstr>重点明确：补贴产品违规和查处</vt:lpstr>
      <vt:lpstr>一、什么是违规行为</vt:lpstr>
      <vt:lpstr>二、谁的违规行为</vt:lpstr>
      <vt:lpstr>三、违规行为有哪些（类型）</vt:lpstr>
      <vt:lpstr>幻灯片 10</vt:lpstr>
      <vt:lpstr>幻灯片 11</vt:lpstr>
      <vt:lpstr>幻灯片 12</vt:lpstr>
      <vt:lpstr>四、违规行为如何处理</vt:lpstr>
      <vt:lpstr>幻灯片 14</vt:lpstr>
      <vt:lpstr>幻灯片 15</vt:lpstr>
      <vt:lpstr>幻灯片 16</vt:lpstr>
      <vt:lpstr>幻灯片 17</vt:lpstr>
      <vt:lpstr>幻灯片 18</vt:lpstr>
      <vt:lpstr>幻灯片 19</vt:lpstr>
      <vt:lpstr>幻灯片 20</vt:lpstr>
      <vt:lpstr>幻灯片 21</vt:lpstr>
      <vt:lpstr>幻灯片 22</vt:lpstr>
      <vt:lpstr>五、谁查处</vt:lpstr>
      <vt:lpstr>六、哪些必查</vt:lpstr>
      <vt:lpstr>七、如何查处</vt:lpstr>
      <vt:lpstr>幻灯片 26</vt:lpstr>
      <vt:lpstr>幻灯片 27</vt:lpstr>
      <vt:lpstr>幻灯片 28</vt:lpstr>
      <vt:lpstr>幻灯片 29</vt:lpstr>
      <vt:lpstr>幻灯片 30</vt:lpstr>
      <vt:lpstr>八、处理结果运用</vt:lpstr>
      <vt:lpstr>九、产销企业权利、义务、责任</vt:lpstr>
      <vt:lpstr>幻灯片 33</vt:lpstr>
      <vt:lpstr>幻灯片 34</vt:lpstr>
      <vt:lpstr>幻灯片 35</vt:lpstr>
      <vt:lpstr>幻灯片 36</vt:lpstr>
      <vt:lpstr>幻灯片 37</vt:lpstr>
      <vt:lpstr>第二章 主要政策规定</vt:lpstr>
      <vt:lpstr>一、部级主要政策</vt:lpstr>
      <vt:lpstr>幻灯片 40</vt:lpstr>
      <vt:lpstr>幻灯片 41</vt:lpstr>
      <vt:lpstr>二、省级主要政策</vt:lpstr>
      <vt:lpstr>幻灯片 43</vt:lpstr>
      <vt:lpstr>幻灯片 44</vt:lpstr>
      <vt:lpstr>幻灯片 45</vt:lpstr>
      <vt:lpstr>幻灯片 46</vt:lpstr>
      <vt:lpstr>幻灯片 47</vt:lpstr>
      <vt:lpstr>幻灯片 48</vt:lpstr>
      <vt:lpstr>幻灯片 49</vt:lpstr>
      <vt:lpstr>第三章 建议查处流程</vt:lpstr>
      <vt:lpstr>一、受理登记</vt:lpstr>
      <vt:lpstr>幻灯片 52</vt:lpstr>
      <vt:lpstr>二、系统封闭</vt:lpstr>
      <vt:lpstr>幻灯片 54</vt:lpstr>
      <vt:lpstr>三、调查核实</vt:lpstr>
      <vt:lpstr>幻灯片 56</vt:lpstr>
      <vt:lpstr>幻灯片 57</vt:lpstr>
      <vt:lpstr>四、约谈告之</vt:lpstr>
      <vt:lpstr>五、处理通报</vt:lpstr>
      <vt:lpstr>六、企业整改</vt:lpstr>
      <vt:lpstr>幻灯片 61</vt:lpstr>
      <vt:lpstr>幻灯片 62</vt:lpstr>
      <vt:lpstr>幻灯片 63</vt:lpstr>
      <vt:lpstr>幻灯片 64</vt:lpstr>
      <vt:lpstr>七、申请恢复</vt:lpstr>
      <vt:lpstr>幻灯片 66</vt:lpstr>
      <vt:lpstr>幻灯片 67</vt:lpstr>
      <vt:lpstr>八、约谈企业</vt:lpstr>
      <vt:lpstr>九、处理结果</vt:lpstr>
      <vt:lpstr>十、材料留存</vt:lpstr>
      <vt:lpstr>幻灯片 71</vt:lpstr>
      <vt:lpstr>第四章 介绍工作案例</vt:lpstr>
      <vt:lpstr>一、南阳奥科耒科技有限公司</vt:lpstr>
      <vt:lpstr>幻灯片 74</vt:lpstr>
      <vt:lpstr>幻灯片 75</vt:lpstr>
      <vt:lpstr>幻灯片 76</vt:lpstr>
      <vt:lpstr>幻灯片 77</vt:lpstr>
      <vt:lpstr>幻灯片 78</vt:lpstr>
      <vt:lpstr>幻灯片 79</vt:lpstr>
      <vt:lpstr>幻灯片 80</vt:lpstr>
      <vt:lpstr>幻灯片 81</vt:lpstr>
      <vt:lpstr>幻灯片 82</vt:lpstr>
      <vt:lpstr>幻灯片 83</vt:lpstr>
      <vt:lpstr>幻灯片 84</vt:lpstr>
      <vt:lpstr>幻灯片 85</vt:lpstr>
      <vt:lpstr>幻灯片 86</vt:lpstr>
      <vt:lpstr>幻灯片 87</vt:lpstr>
      <vt:lpstr>二、武汉黄鹤拖拉机制造有限公司</vt:lpstr>
      <vt:lpstr>幻灯片 89</vt:lpstr>
      <vt:lpstr>幻灯片 90</vt:lpstr>
      <vt:lpstr>幻灯片 91</vt:lpstr>
      <vt:lpstr>幻灯片 92</vt:lpstr>
      <vt:lpstr>幻灯片 93</vt:lpstr>
      <vt:lpstr>幻灯片 94</vt:lpstr>
      <vt:lpstr>幻灯片 95</vt:lpstr>
      <vt:lpstr>幻灯片 96</vt:lpstr>
      <vt:lpstr>幻灯片 97</vt:lpstr>
      <vt:lpstr>幻灯片 98</vt:lpstr>
      <vt:lpstr>幻灯片 99</vt:lpstr>
      <vt:lpstr>幻灯片 100</vt:lpstr>
      <vt:lpstr>幻灯片 101</vt:lpstr>
      <vt:lpstr>幻灯片 102</vt:lpstr>
      <vt:lpstr>幻灯片 103</vt:lpstr>
      <vt:lpstr>幻灯片 104</vt:lpstr>
      <vt:lpstr>幻灯片 105</vt:lpstr>
      <vt:lpstr>幻灯片 106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农机购置补贴操作培训</dc:title>
  <dc:creator>zxj</dc:creator>
  <cp:lastModifiedBy>Lenovo</cp:lastModifiedBy>
  <cp:revision>331</cp:revision>
  <dcterms:created xsi:type="dcterms:W3CDTF">2016-07-25T08:35:00Z</dcterms:created>
  <dcterms:modified xsi:type="dcterms:W3CDTF">2017-06-13T00:14:10Z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2052-10.1.0.5866</vt:lpwstr>
  </property>
</Properties>
</file>