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554" r:id="rId4"/>
    <p:sldId id="555" r:id="rId5"/>
    <p:sldId id="557" r:id="rId6"/>
    <p:sldId id="558" r:id="rId7"/>
    <p:sldId id="559" r:id="rId8"/>
    <p:sldId id="560" r:id="rId9"/>
    <p:sldId id="561" r:id="rId10"/>
    <p:sldId id="562" r:id="rId11"/>
    <p:sldId id="563" r:id="rId12"/>
    <p:sldId id="564" r:id="rId13"/>
    <p:sldId id="556" r:id="rId14"/>
    <p:sldId id="565" r:id="rId15"/>
    <p:sldId id="448" r:id="rId1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2" name="副标题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305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20" name="页脚占位符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415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210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</a:lstStyle>
          <a:p>
            <a:pPr marL="0" algn="l" eaLnBrk="1" latinLnBrk="0" hangingPunct="1"/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9" name="流程图: 过程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流程图: 过程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饼形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同心圆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标题占位符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  <a:p>
            <a:pPr lvl="1" eaLnBrk="1" latinLnBrk="0" hangingPunct="1"/>
            <a:r>
              <a:rPr kumimoji="0" lang="zh-CN" altLang="en-US" smtClean="0"/>
              <a:t>第二级</a:t>
            </a:r>
            <a:endParaRPr kumimoji="0" lang="zh-CN" altLang="en-US" smtClean="0"/>
          </a:p>
          <a:p>
            <a:pPr lvl="2" eaLnBrk="1" latinLnBrk="0" hangingPunct="1"/>
            <a:r>
              <a:rPr kumimoji="0" lang="zh-CN" altLang="en-US" smtClean="0"/>
              <a:t>第三级</a:t>
            </a:r>
            <a:endParaRPr kumimoji="0" lang="zh-CN" altLang="en-US" smtClean="0"/>
          </a:p>
          <a:p>
            <a:pPr lvl="3" eaLnBrk="1" latinLnBrk="0" hangingPunct="1"/>
            <a:r>
              <a:rPr kumimoji="0" lang="zh-CN" altLang="en-US" smtClean="0"/>
              <a:t>第四级</a:t>
            </a:r>
            <a:endParaRPr kumimoji="0" lang="zh-CN" altLang="en-US" smtClean="0"/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24" name="日期占位符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83210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 panose="05020102010507070707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490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 panose="020B0604030504040204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7095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 panose="05020102010507070707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990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 panose="05020102010507070707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575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 panose="05020102010507070707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 panose="05020102010507070707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894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 panose="05020102010507070707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 panose="05020102010507070707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42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 panose="05020102010507070707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http://www.scagri.gov.cn/ztzl/njgzbtxx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85852" y="0"/>
            <a:ext cx="7406640" cy="3643314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zh-CN" altLang="en-US" sz="6000" dirty="0" smtClean="0"/>
              <a:t>信息公开专栏</a:t>
            </a:r>
            <a:endParaRPr lang="zh-CN" alt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dirty="0" smtClean="0">
                <a:solidFill>
                  <a:srgbClr val="0070C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一、公开内容</a:t>
            </a:r>
            <a:endParaRPr lang="zh-CN" altLang="en-US" sz="4000" dirty="0">
              <a:solidFill>
                <a:srgbClr val="0070C0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35608" y="1357298"/>
            <a:ext cx="7498080" cy="5143536"/>
          </a:xfrm>
        </p:spPr>
        <p:txBody>
          <a:bodyPr>
            <a:normAutofit/>
          </a:bodyPr>
          <a:lstStyle/>
          <a:p>
            <a:pPr marL="0">
              <a:lnSpc>
                <a:spcPct val="200000"/>
              </a:lnSpc>
              <a:buNone/>
            </a:pPr>
            <a:r>
              <a:rPr lang="en-US" altLang="en-US" dirty="0" smtClean="0"/>
              <a:t>9</a:t>
            </a:r>
            <a:r>
              <a:rPr lang="zh-CN" altLang="en-US" dirty="0" smtClean="0"/>
              <a:t>、市（州）农机购置补贴政策</a:t>
            </a:r>
            <a:endParaRPr lang="en-US" altLang="zh-CN" dirty="0" smtClean="0"/>
          </a:p>
          <a:p>
            <a:pPr marL="0">
              <a:lnSpc>
                <a:spcPct val="200000"/>
              </a:lnSpc>
              <a:buNone/>
            </a:pPr>
            <a:r>
              <a:rPr lang="en-US" altLang="zh-CN" dirty="0" smtClean="0"/>
              <a:t>10</a:t>
            </a:r>
            <a:r>
              <a:rPr lang="zh-CN" altLang="en-US" dirty="0" smtClean="0"/>
              <a:t>、县农机购置补贴政策、操作程序</a:t>
            </a:r>
            <a:endParaRPr lang="en-US" altLang="zh-CN" dirty="0" smtClean="0"/>
          </a:p>
          <a:p>
            <a:pPr marL="0">
              <a:lnSpc>
                <a:spcPct val="200000"/>
              </a:lnSpc>
              <a:buNone/>
            </a:pPr>
            <a:r>
              <a:rPr lang="en-US" altLang="zh-CN" dirty="0" smtClean="0"/>
              <a:t>11</a:t>
            </a:r>
            <a:r>
              <a:rPr lang="zh-CN" altLang="en-US" dirty="0" smtClean="0"/>
              <a:t>、市、县农机购置补贴政策咨询受理电话、政策投诉举报电话，网络举报投诉受理渠道</a:t>
            </a:r>
            <a:endParaRPr lang="zh-CN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dirty="0" smtClean="0">
                <a:solidFill>
                  <a:srgbClr val="0070C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一、公开内容</a:t>
            </a:r>
            <a:endParaRPr lang="zh-CN" altLang="en-US" sz="4000" dirty="0">
              <a:solidFill>
                <a:srgbClr val="0070C0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35608" y="1357298"/>
            <a:ext cx="7498080" cy="5143536"/>
          </a:xfrm>
        </p:spPr>
        <p:txBody>
          <a:bodyPr>
            <a:normAutofit fontScale="92500" lnSpcReduction="20000"/>
          </a:bodyPr>
          <a:lstStyle/>
          <a:p>
            <a:pPr marL="0">
              <a:lnSpc>
                <a:spcPct val="200000"/>
              </a:lnSpc>
              <a:buNone/>
            </a:pPr>
            <a:r>
              <a:rPr lang="en-US" altLang="en-US" dirty="0" smtClean="0"/>
              <a:t>12</a:t>
            </a:r>
            <a:r>
              <a:rPr lang="zh-CN" altLang="en-US" dirty="0" smtClean="0"/>
              <a:t>、</a:t>
            </a:r>
            <a:r>
              <a:rPr lang="en-US" dirty="0" smtClean="0"/>
              <a:t> 2016</a:t>
            </a:r>
            <a:r>
              <a:rPr lang="zh-CN" altLang="en-US" dirty="0" smtClean="0"/>
              <a:t>年全县享受农机购置补贴的农户信息表（格式详见四川省农业厅、财政厅联合印发</a:t>
            </a:r>
            <a:r>
              <a:rPr lang="en-US" altLang="zh-CN" dirty="0" smtClean="0"/>
              <a:t>《</a:t>
            </a:r>
            <a:r>
              <a:rPr lang="zh-CN" altLang="en-US" dirty="0" smtClean="0"/>
              <a:t>关于印发</a:t>
            </a:r>
            <a:r>
              <a:rPr lang="en-US" altLang="zh-CN" dirty="0" smtClean="0"/>
              <a:t>〈</a:t>
            </a:r>
            <a:r>
              <a:rPr lang="zh-CN" altLang="en-US" dirty="0" smtClean="0"/>
              <a:t>四川省</a:t>
            </a:r>
            <a:r>
              <a:rPr lang="en-US" dirty="0" smtClean="0"/>
              <a:t>2015-2017</a:t>
            </a:r>
            <a:r>
              <a:rPr lang="zh-CN" altLang="en-US" dirty="0" smtClean="0"/>
              <a:t>年农业机械购置补贴实施指导意见</a:t>
            </a:r>
            <a:r>
              <a:rPr lang="en-US" altLang="zh-CN" dirty="0" smtClean="0"/>
              <a:t>〉</a:t>
            </a:r>
            <a:r>
              <a:rPr lang="zh-CN" altLang="en-US" dirty="0" smtClean="0"/>
              <a:t>的通知</a:t>
            </a:r>
            <a:r>
              <a:rPr lang="en-US" altLang="zh-CN" dirty="0" smtClean="0"/>
              <a:t>》 </a:t>
            </a:r>
            <a:r>
              <a:rPr lang="zh-CN" altLang="en-US" dirty="0" smtClean="0"/>
              <a:t>附件</a:t>
            </a:r>
            <a:r>
              <a:rPr lang="en-US" altLang="zh-CN" dirty="0" smtClean="0"/>
              <a:t>4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marL="0">
              <a:lnSpc>
                <a:spcPct val="200000"/>
              </a:lnSpc>
              <a:buNone/>
            </a:pPr>
            <a:r>
              <a:rPr lang="en-US" altLang="zh-CN" dirty="0" smtClean="0"/>
              <a:t>14</a:t>
            </a:r>
            <a:r>
              <a:rPr lang="zh-CN" altLang="en-US" dirty="0" smtClean="0"/>
              <a:t>、违规问题和处理情况</a:t>
            </a:r>
            <a:endParaRPr lang="zh-CN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dirty="0" smtClean="0">
                <a:solidFill>
                  <a:srgbClr val="0070C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二、信息公开要求</a:t>
            </a:r>
            <a:endParaRPr lang="zh-CN" altLang="en-US" sz="4000" dirty="0">
              <a:solidFill>
                <a:srgbClr val="0070C0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35608" y="1357298"/>
            <a:ext cx="7498080" cy="514353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1</a:t>
            </a:r>
            <a:r>
              <a:rPr lang="zh-CN" altLang="en-US" dirty="0" smtClean="0"/>
              <a:t>、每个用户对自己发布的信息真实性、准确性等负责。</a:t>
            </a:r>
            <a:endParaRPr lang="en-US" altLang="zh-CN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dirty="0" smtClean="0"/>
              <a:t>2</a:t>
            </a:r>
            <a:r>
              <a:rPr lang="zh-CN" altLang="en-US" dirty="0" smtClean="0"/>
              <a:t>、严禁在信息公开专栏发布非法信息、不良信息、与农机购置补贴政策无关的信息。</a:t>
            </a:r>
            <a:endParaRPr lang="en-US" altLang="zh-CN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dirty="0" smtClean="0"/>
              <a:t>3</a:t>
            </a:r>
            <a:r>
              <a:rPr lang="zh-CN" altLang="en-US" dirty="0" smtClean="0"/>
              <a:t>、农机购置补贴信息须全面、准确公开。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dirty="0" smtClean="0">
                <a:solidFill>
                  <a:srgbClr val="0070C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三、其他要求</a:t>
            </a:r>
            <a:endParaRPr lang="zh-CN" altLang="en-US" sz="4000" dirty="0">
              <a:solidFill>
                <a:srgbClr val="0070C0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85852" y="500042"/>
            <a:ext cx="7647836" cy="5748358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3600" dirty="0" smtClean="0"/>
              <a:t>每个用户必须实名制。</a:t>
            </a:r>
            <a:endParaRPr lang="en-US" altLang="zh-CN" sz="36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600" dirty="0" smtClean="0"/>
              <a:t>管理员用户负责本级用户和下级管理员用户的实名制工作。</a:t>
            </a:r>
            <a:endParaRPr lang="en-US" altLang="zh-CN" sz="36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600" dirty="0" smtClean="0"/>
              <a:t>市州管理员用户若不更改为实名制，我们将冻结市州管理员用户。</a:t>
            </a:r>
            <a:endParaRPr lang="en-US" altLang="zh-CN" sz="3600" dirty="0" smtClean="0"/>
          </a:p>
          <a:p>
            <a:pPr marL="0" indent="0">
              <a:lnSpc>
                <a:spcPct val="150000"/>
              </a:lnSpc>
              <a:buNone/>
            </a:pPr>
            <a:endParaRPr lang="en-US" altLang="zh-CN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14414" y="571480"/>
            <a:ext cx="7929586" cy="5929354"/>
          </a:xfrm>
        </p:spPr>
        <p:txBody>
          <a:bodyPr>
            <a:normAutofit/>
          </a:bodyPr>
          <a:lstStyle/>
          <a:p>
            <a:pPr marL="0">
              <a:lnSpc>
                <a:spcPct val="200000"/>
              </a:lnSpc>
              <a:buNone/>
            </a:pPr>
            <a:r>
              <a:rPr lang="zh-CN" altLang="en-US" dirty="0" smtClean="0"/>
              <a:t>四川省农机购置补贴政策 </a:t>
            </a:r>
            <a:endParaRPr lang="en-US" altLang="zh-CN" dirty="0" smtClean="0"/>
          </a:p>
          <a:p>
            <a:pPr marL="0">
              <a:lnSpc>
                <a:spcPct val="200000"/>
              </a:lnSpc>
              <a:buNone/>
            </a:pPr>
            <a:r>
              <a:rPr lang="zh-CN" altLang="en-US" dirty="0" smtClean="0"/>
              <a:t>通过四川省农业厅门户网址中“四川省农机购置补贴信息公开专栏”对外发布。</a:t>
            </a:r>
            <a:endParaRPr lang="en-US" altLang="zh-CN" dirty="0" smtClean="0"/>
          </a:p>
          <a:p>
            <a:pPr marL="0">
              <a:lnSpc>
                <a:spcPct val="200000"/>
              </a:lnSpc>
              <a:buNone/>
            </a:pPr>
            <a:r>
              <a:rPr lang="en-US" altLang="zh-CN" dirty="0" smtClean="0">
                <a:hlinkClick r:id="rId1"/>
              </a:rPr>
              <a:t>http://www.scagri.gov.cn/ztzl/njgzbtxx/</a:t>
            </a:r>
            <a:endParaRPr lang="en-US" altLang="zh-CN" dirty="0" smtClean="0"/>
          </a:p>
          <a:p>
            <a:pPr marL="0">
              <a:lnSpc>
                <a:spcPct val="200000"/>
              </a:lnSpc>
              <a:buNone/>
            </a:pPr>
            <a:endParaRPr lang="zh-CN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dirty="0" smtClean="0">
                <a:solidFill>
                  <a:srgbClr val="0070C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一、公开内容</a:t>
            </a:r>
            <a:endParaRPr lang="zh-CN" altLang="en-US" sz="4000" dirty="0">
              <a:solidFill>
                <a:srgbClr val="0070C0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35608" y="1357298"/>
            <a:ext cx="7498080" cy="5143536"/>
          </a:xfrm>
        </p:spPr>
        <p:txBody>
          <a:bodyPr>
            <a:normAutofit/>
          </a:bodyPr>
          <a:lstStyle/>
          <a:p>
            <a:pPr marL="0">
              <a:lnSpc>
                <a:spcPct val="200000"/>
              </a:lnSpc>
              <a:buNone/>
            </a:pPr>
            <a:r>
              <a:rPr lang="en-US" altLang="zh-CN" dirty="0" smtClean="0"/>
              <a:t>1</a:t>
            </a:r>
            <a:r>
              <a:rPr lang="zh-CN" altLang="en-US" dirty="0" smtClean="0"/>
              <a:t>、农业生产发展资金管理办法</a:t>
            </a:r>
            <a:endParaRPr lang="en-US" altLang="zh-CN" dirty="0" smtClean="0"/>
          </a:p>
          <a:p>
            <a:pPr marL="0">
              <a:lnSpc>
                <a:spcPct val="200000"/>
              </a:lnSpc>
              <a:buNone/>
            </a:pPr>
            <a:r>
              <a:rPr lang="en-US" altLang="zh-CN" dirty="0" smtClean="0"/>
              <a:t>2</a:t>
            </a:r>
            <a:r>
              <a:rPr lang="zh-CN" altLang="en-US" dirty="0" smtClean="0"/>
              <a:t>、</a:t>
            </a:r>
            <a:r>
              <a:rPr lang="en-US" altLang="zh-CN" dirty="0" smtClean="0"/>
              <a:t> 《</a:t>
            </a:r>
            <a:r>
              <a:rPr lang="zh-CN" altLang="en-US" dirty="0" smtClean="0"/>
              <a:t>农业部办公厅财政部办公厅关于印发</a:t>
            </a:r>
            <a:r>
              <a:rPr lang="en-US" altLang="zh-CN" dirty="0" smtClean="0"/>
              <a:t>〈</a:t>
            </a:r>
            <a:r>
              <a:rPr lang="zh-CN" altLang="en-US" dirty="0" smtClean="0"/>
              <a:t>农业机械购置补贴产品违规经营行为处理办法（试行）</a:t>
            </a:r>
            <a:r>
              <a:rPr lang="en-US" altLang="zh-CN" dirty="0" smtClean="0"/>
              <a:t>〉</a:t>
            </a:r>
            <a:r>
              <a:rPr lang="zh-CN" altLang="en-US" dirty="0" smtClean="0"/>
              <a:t>的通知</a:t>
            </a:r>
            <a:r>
              <a:rPr lang="en-US" altLang="zh-CN" dirty="0" smtClean="0"/>
              <a:t>》</a:t>
            </a:r>
            <a:r>
              <a:rPr lang="zh-CN" altLang="en-US" dirty="0" smtClean="0"/>
              <a:t>（农办财</a:t>
            </a:r>
            <a:r>
              <a:rPr lang="en-US" altLang="zh-CN" dirty="0" smtClean="0"/>
              <a:t>〔</a:t>
            </a:r>
            <a:r>
              <a:rPr lang="en-US" dirty="0" smtClean="0"/>
              <a:t>2017</a:t>
            </a:r>
            <a:r>
              <a:rPr lang="en-US" altLang="zh-CN" dirty="0" smtClean="0"/>
              <a:t>〕</a:t>
            </a:r>
            <a:r>
              <a:rPr lang="en-US" dirty="0" smtClean="0"/>
              <a:t>26</a:t>
            </a:r>
            <a:r>
              <a:rPr lang="zh-CN" altLang="en-US" dirty="0" smtClean="0"/>
              <a:t>号），</a:t>
            </a:r>
            <a:r>
              <a:rPr lang="en-US" dirty="0" smtClean="0"/>
              <a:t>2017</a:t>
            </a:r>
            <a:r>
              <a:rPr lang="zh-CN" altLang="en-US" dirty="0" smtClean="0"/>
              <a:t>年</a:t>
            </a:r>
            <a:r>
              <a:rPr lang="en-US" dirty="0" smtClean="0"/>
              <a:t>5</a:t>
            </a:r>
            <a:r>
              <a:rPr lang="zh-CN" altLang="en-US" dirty="0" smtClean="0"/>
              <a:t>月</a:t>
            </a:r>
            <a:r>
              <a:rPr lang="en-US" dirty="0" smtClean="0"/>
              <a:t>19</a:t>
            </a:r>
            <a:r>
              <a:rPr lang="zh-CN" altLang="en-US" dirty="0" smtClean="0"/>
              <a:t>日印发</a:t>
            </a:r>
            <a:endParaRPr lang="zh-CN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dirty="0" smtClean="0">
                <a:solidFill>
                  <a:srgbClr val="0070C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一、公开内容</a:t>
            </a:r>
            <a:endParaRPr lang="zh-CN" altLang="en-US" sz="4000" dirty="0">
              <a:solidFill>
                <a:srgbClr val="0070C0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35608" y="1357298"/>
            <a:ext cx="7498080" cy="5143536"/>
          </a:xfrm>
        </p:spPr>
        <p:txBody>
          <a:bodyPr>
            <a:normAutofit/>
          </a:bodyPr>
          <a:lstStyle/>
          <a:p>
            <a:pPr marL="0">
              <a:lnSpc>
                <a:spcPct val="200000"/>
              </a:lnSpc>
              <a:buNone/>
            </a:pPr>
            <a:r>
              <a:rPr lang="en-US" dirty="0" smtClean="0"/>
              <a:t>3</a:t>
            </a:r>
            <a:r>
              <a:rPr lang="zh-CN" altLang="en-US" dirty="0" smtClean="0"/>
              <a:t>、</a:t>
            </a:r>
            <a:r>
              <a:rPr lang="en-US" altLang="zh-CN" dirty="0" smtClean="0"/>
              <a:t>《</a:t>
            </a:r>
            <a:r>
              <a:rPr lang="zh-CN" altLang="en-US" dirty="0" smtClean="0"/>
              <a:t>农业部办公厅财政部办公厅关于印发</a:t>
            </a:r>
            <a:r>
              <a:rPr lang="en-US" altLang="zh-CN" dirty="0" smtClean="0"/>
              <a:t>〈</a:t>
            </a:r>
            <a:r>
              <a:rPr lang="en-US" dirty="0" smtClean="0"/>
              <a:t>2015-2017</a:t>
            </a:r>
            <a:r>
              <a:rPr lang="zh-CN" altLang="en-US" dirty="0" smtClean="0"/>
              <a:t>年农业机械购置补贴实施指导意见</a:t>
            </a:r>
            <a:r>
              <a:rPr lang="en-US" altLang="zh-CN" dirty="0" smtClean="0"/>
              <a:t>〉</a:t>
            </a:r>
            <a:r>
              <a:rPr lang="zh-CN" altLang="en-US" dirty="0" smtClean="0"/>
              <a:t>的通知</a:t>
            </a:r>
            <a:r>
              <a:rPr lang="en-US" altLang="zh-CN" dirty="0" smtClean="0"/>
              <a:t>》</a:t>
            </a:r>
            <a:r>
              <a:rPr lang="zh-CN" altLang="en-US" dirty="0" smtClean="0"/>
              <a:t>（农办财</a:t>
            </a:r>
            <a:r>
              <a:rPr lang="en-US" dirty="0" smtClean="0"/>
              <a:t>[2015]6</a:t>
            </a:r>
            <a:r>
              <a:rPr lang="zh-CN" altLang="en-US" dirty="0" smtClean="0"/>
              <a:t>号），</a:t>
            </a:r>
            <a:r>
              <a:rPr lang="en-US" dirty="0" smtClean="0"/>
              <a:t>2015</a:t>
            </a:r>
            <a:r>
              <a:rPr lang="zh-CN" altLang="en-US" dirty="0" smtClean="0"/>
              <a:t>年</a:t>
            </a:r>
            <a:r>
              <a:rPr lang="en-US" dirty="0" smtClean="0"/>
              <a:t>1</a:t>
            </a:r>
            <a:r>
              <a:rPr lang="zh-CN" altLang="en-US" dirty="0" smtClean="0"/>
              <a:t>月</a:t>
            </a:r>
            <a:r>
              <a:rPr lang="en-US" dirty="0" smtClean="0"/>
              <a:t>27</a:t>
            </a:r>
            <a:r>
              <a:rPr lang="zh-CN" altLang="en-US" dirty="0" smtClean="0"/>
              <a:t>日印发。</a:t>
            </a:r>
            <a:endParaRPr lang="zh-CN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dirty="0" smtClean="0">
                <a:solidFill>
                  <a:srgbClr val="0070C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一、公开内容</a:t>
            </a:r>
            <a:endParaRPr lang="zh-CN" altLang="en-US" sz="4000" dirty="0">
              <a:solidFill>
                <a:srgbClr val="0070C0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35608" y="1357298"/>
            <a:ext cx="7498080" cy="5143536"/>
          </a:xfrm>
        </p:spPr>
        <p:txBody>
          <a:bodyPr>
            <a:normAutofit/>
          </a:bodyPr>
          <a:lstStyle/>
          <a:p>
            <a:pPr marL="0">
              <a:lnSpc>
                <a:spcPct val="200000"/>
              </a:lnSpc>
              <a:buNone/>
            </a:pPr>
            <a:r>
              <a:rPr lang="en-US" dirty="0" smtClean="0"/>
              <a:t>4</a:t>
            </a:r>
            <a:r>
              <a:rPr lang="zh-CN" altLang="en-US" dirty="0" smtClean="0"/>
              <a:t>、</a:t>
            </a:r>
            <a:r>
              <a:rPr lang="en-US" dirty="0" smtClean="0"/>
              <a:t> </a:t>
            </a:r>
            <a:r>
              <a:rPr lang="en-US" altLang="zh-CN" dirty="0" smtClean="0"/>
              <a:t>《</a:t>
            </a:r>
            <a:r>
              <a:rPr lang="zh-CN" altLang="en-US" dirty="0" smtClean="0"/>
              <a:t>农业部办公厅财政部办公厅关于做好</a:t>
            </a:r>
            <a:r>
              <a:rPr lang="en-US" dirty="0" smtClean="0"/>
              <a:t>2016</a:t>
            </a:r>
            <a:r>
              <a:rPr lang="zh-CN" altLang="en-US" dirty="0" smtClean="0"/>
              <a:t>年部分财政支农项目实施工作的通知</a:t>
            </a:r>
            <a:r>
              <a:rPr lang="en-US" altLang="zh-CN" dirty="0" smtClean="0"/>
              <a:t>》</a:t>
            </a:r>
            <a:r>
              <a:rPr lang="zh-CN" altLang="en-US" dirty="0" smtClean="0"/>
              <a:t>（农办财</a:t>
            </a:r>
            <a:r>
              <a:rPr lang="en-US" altLang="zh-CN" dirty="0" smtClean="0"/>
              <a:t>〔</a:t>
            </a:r>
            <a:r>
              <a:rPr lang="en-US" dirty="0" smtClean="0"/>
              <a:t>2016</a:t>
            </a:r>
            <a:r>
              <a:rPr lang="en-US" altLang="zh-CN" dirty="0" smtClean="0"/>
              <a:t>〕</a:t>
            </a:r>
            <a:r>
              <a:rPr lang="en-US" dirty="0" smtClean="0"/>
              <a:t>22</a:t>
            </a:r>
            <a:r>
              <a:rPr lang="zh-CN" altLang="en-US" dirty="0" smtClean="0"/>
              <a:t>号），</a:t>
            </a:r>
            <a:r>
              <a:rPr lang="en-US" dirty="0" smtClean="0"/>
              <a:t>2016</a:t>
            </a:r>
            <a:r>
              <a:rPr lang="zh-CN" altLang="en-US" dirty="0" smtClean="0"/>
              <a:t>年</a:t>
            </a:r>
            <a:r>
              <a:rPr lang="en-US" dirty="0" smtClean="0"/>
              <a:t>3</a:t>
            </a:r>
            <a:r>
              <a:rPr lang="zh-CN" altLang="en-US" dirty="0" smtClean="0"/>
              <a:t>月</a:t>
            </a:r>
            <a:r>
              <a:rPr lang="en-US" dirty="0" smtClean="0"/>
              <a:t>28</a:t>
            </a:r>
            <a:r>
              <a:rPr lang="zh-CN" altLang="en-US" dirty="0" smtClean="0"/>
              <a:t>日印发。</a:t>
            </a:r>
            <a:endParaRPr lang="zh-CN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dirty="0" smtClean="0">
                <a:solidFill>
                  <a:srgbClr val="0070C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一、公开内容</a:t>
            </a:r>
            <a:endParaRPr lang="zh-CN" altLang="en-US" sz="4000" dirty="0">
              <a:solidFill>
                <a:srgbClr val="0070C0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35608" y="1357298"/>
            <a:ext cx="7498080" cy="5143536"/>
          </a:xfrm>
        </p:spPr>
        <p:txBody>
          <a:bodyPr>
            <a:normAutofit/>
          </a:bodyPr>
          <a:lstStyle/>
          <a:p>
            <a:pPr marL="0">
              <a:lnSpc>
                <a:spcPct val="200000"/>
              </a:lnSpc>
              <a:buNone/>
            </a:pPr>
            <a:r>
              <a:rPr lang="en-US" dirty="0" smtClean="0"/>
              <a:t>5</a:t>
            </a:r>
            <a:r>
              <a:rPr lang="zh-CN" altLang="en-US" dirty="0" smtClean="0"/>
              <a:t>、</a:t>
            </a:r>
            <a:r>
              <a:rPr lang="en-US" dirty="0" smtClean="0"/>
              <a:t> </a:t>
            </a:r>
            <a:r>
              <a:rPr lang="zh-CN" altLang="en-US" dirty="0" smtClean="0"/>
              <a:t>四川省农业厅、财政厅联合印发</a:t>
            </a:r>
            <a:r>
              <a:rPr lang="en-US" altLang="zh-CN" dirty="0" smtClean="0"/>
              <a:t>《</a:t>
            </a:r>
            <a:r>
              <a:rPr lang="zh-CN" altLang="en-US" dirty="0" smtClean="0"/>
              <a:t>关于印发</a:t>
            </a:r>
            <a:r>
              <a:rPr lang="en-US" altLang="zh-CN" dirty="0" smtClean="0"/>
              <a:t>〈</a:t>
            </a:r>
            <a:r>
              <a:rPr lang="zh-CN" altLang="en-US" dirty="0" smtClean="0"/>
              <a:t>四川省</a:t>
            </a:r>
            <a:r>
              <a:rPr lang="en-US" dirty="0" smtClean="0"/>
              <a:t>2015-2017</a:t>
            </a:r>
            <a:r>
              <a:rPr lang="zh-CN" altLang="en-US" dirty="0" smtClean="0"/>
              <a:t>年农业机械购置补贴实施指导意见</a:t>
            </a:r>
            <a:r>
              <a:rPr lang="en-US" altLang="zh-CN" dirty="0" smtClean="0"/>
              <a:t>〉</a:t>
            </a:r>
            <a:r>
              <a:rPr lang="zh-CN" altLang="en-US" dirty="0" smtClean="0"/>
              <a:t>的通知</a:t>
            </a:r>
            <a:r>
              <a:rPr lang="en-US" altLang="zh-CN" dirty="0" smtClean="0"/>
              <a:t>》</a:t>
            </a:r>
            <a:r>
              <a:rPr lang="zh-CN" altLang="en-US" dirty="0" smtClean="0"/>
              <a:t>（川农业</a:t>
            </a:r>
            <a:r>
              <a:rPr lang="en-US" dirty="0" smtClean="0"/>
              <a:t>[2015]31</a:t>
            </a:r>
            <a:r>
              <a:rPr lang="zh-CN" altLang="en-US" dirty="0" smtClean="0"/>
              <a:t>号），</a:t>
            </a:r>
            <a:r>
              <a:rPr lang="en-US" dirty="0" smtClean="0"/>
              <a:t>2015</a:t>
            </a:r>
            <a:r>
              <a:rPr lang="zh-CN" altLang="en-US" dirty="0" smtClean="0"/>
              <a:t>年</a:t>
            </a:r>
            <a:r>
              <a:rPr lang="en-US" dirty="0" smtClean="0"/>
              <a:t>3</a:t>
            </a:r>
            <a:r>
              <a:rPr lang="zh-CN" altLang="en-US" dirty="0" smtClean="0"/>
              <a:t>月</a:t>
            </a:r>
            <a:r>
              <a:rPr lang="en-US" dirty="0" smtClean="0"/>
              <a:t>30</a:t>
            </a:r>
            <a:r>
              <a:rPr lang="zh-CN" altLang="en-US" dirty="0" smtClean="0"/>
              <a:t>日印发</a:t>
            </a:r>
            <a:endParaRPr lang="zh-CN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dirty="0" smtClean="0">
                <a:solidFill>
                  <a:srgbClr val="0070C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一、公开内容</a:t>
            </a:r>
            <a:endParaRPr lang="zh-CN" altLang="en-US" sz="4000" dirty="0">
              <a:solidFill>
                <a:srgbClr val="0070C0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35608" y="1357298"/>
            <a:ext cx="7498080" cy="5143536"/>
          </a:xfrm>
        </p:spPr>
        <p:txBody>
          <a:bodyPr>
            <a:normAutofit/>
          </a:bodyPr>
          <a:lstStyle/>
          <a:p>
            <a:pPr marL="0">
              <a:lnSpc>
                <a:spcPct val="200000"/>
              </a:lnSpc>
              <a:buNone/>
            </a:pPr>
            <a:r>
              <a:rPr lang="en-US" dirty="0" smtClean="0"/>
              <a:t>6</a:t>
            </a:r>
            <a:r>
              <a:rPr lang="zh-CN" altLang="en-US" dirty="0" smtClean="0"/>
              <a:t>、</a:t>
            </a:r>
            <a:r>
              <a:rPr lang="en-US" dirty="0" smtClean="0"/>
              <a:t> </a:t>
            </a:r>
            <a:r>
              <a:rPr lang="zh-CN" altLang="en-US" dirty="0" smtClean="0"/>
              <a:t>四川省农业厅、财政厅联合印发</a:t>
            </a:r>
            <a:r>
              <a:rPr lang="en-US" altLang="zh-CN" dirty="0" smtClean="0"/>
              <a:t>《</a:t>
            </a:r>
            <a:r>
              <a:rPr lang="zh-CN" altLang="en-US" dirty="0" smtClean="0"/>
              <a:t>关于做好</a:t>
            </a:r>
            <a:r>
              <a:rPr lang="en-US" dirty="0" smtClean="0"/>
              <a:t>2016-2017</a:t>
            </a:r>
            <a:r>
              <a:rPr lang="zh-CN" altLang="en-US" dirty="0" smtClean="0"/>
              <a:t>年四川省农机购置补贴政策实施工作的通知</a:t>
            </a:r>
            <a:r>
              <a:rPr lang="en-US" altLang="zh-CN" dirty="0" smtClean="0"/>
              <a:t>》</a:t>
            </a:r>
            <a:r>
              <a:rPr lang="zh-CN" altLang="en-US" dirty="0" smtClean="0"/>
              <a:t>（川农业函</a:t>
            </a:r>
            <a:r>
              <a:rPr lang="en-US" dirty="0" smtClean="0"/>
              <a:t>[2016]256</a:t>
            </a:r>
            <a:r>
              <a:rPr lang="zh-CN" altLang="en-US" dirty="0" smtClean="0"/>
              <a:t>号），</a:t>
            </a:r>
            <a:r>
              <a:rPr lang="en-US" dirty="0" smtClean="0"/>
              <a:t>2016</a:t>
            </a:r>
            <a:r>
              <a:rPr lang="zh-CN" altLang="en-US" dirty="0" smtClean="0"/>
              <a:t>年</a:t>
            </a:r>
            <a:r>
              <a:rPr lang="en-US" dirty="0" smtClean="0"/>
              <a:t>5</a:t>
            </a:r>
            <a:r>
              <a:rPr lang="zh-CN" altLang="en-US" dirty="0" smtClean="0"/>
              <a:t>月</a:t>
            </a:r>
            <a:r>
              <a:rPr lang="en-US" dirty="0" smtClean="0"/>
              <a:t>13</a:t>
            </a:r>
            <a:r>
              <a:rPr lang="zh-CN" altLang="en-US" dirty="0" smtClean="0"/>
              <a:t>日印发</a:t>
            </a:r>
            <a:endParaRPr lang="zh-CN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dirty="0" smtClean="0">
                <a:solidFill>
                  <a:srgbClr val="0070C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一、公开内容</a:t>
            </a:r>
            <a:endParaRPr lang="zh-CN" altLang="en-US" sz="4000" dirty="0">
              <a:solidFill>
                <a:srgbClr val="0070C0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35608" y="1357298"/>
            <a:ext cx="7498080" cy="5143536"/>
          </a:xfrm>
        </p:spPr>
        <p:txBody>
          <a:bodyPr>
            <a:normAutofit/>
          </a:bodyPr>
          <a:lstStyle/>
          <a:p>
            <a:pPr marL="0">
              <a:lnSpc>
                <a:spcPct val="200000"/>
              </a:lnSpc>
              <a:buNone/>
            </a:pPr>
            <a:r>
              <a:rPr lang="en-US" dirty="0" smtClean="0"/>
              <a:t>7</a:t>
            </a:r>
            <a:r>
              <a:rPr lang="zh-CN" altLang="en-US" dirty="0" smtClean="0"/>
              <a:t>、四川省农业厅、财政厅联合印发</a:t>
            </a:r>
            <a:r>
              <a:rPr lang="en-US" altLang="zh-CN" dirty="0" smtClean="0"/>
              <a:t>《</a:t>
            </a:r>
            <a:r>
              <a:rPr lang="zh-CN" altLang="en-US" dirty="0" smtClean="0"/>
              <a:t>关于做好</a:t>
            </a:r>
            <a:r>
              <a:rPr lang="en-US" dirty="0" smtClean="0"/>
              <a:t>2017</a:t>
            </a:r>
            <a:r>
              <a:rPr lang="zh-CN" altLang="en-US" dirty="0" smtClean="0"/>
              <a:t>年农机购置补贴政策实施工作的通知</a:t>
            </a:r>
            <a:r>
              <a:rPr lang="en-US" altLang="zh-CN" dirty="0" smtClean="0"/>
              <a:t>》</a:t>
            </a:r>
            <a:r>
              <a:rPr lang="zh-CN" altLang="en-US" dirty="0" smtClean="0"/>
              <a:t>（川农业函</a:t>
            </a:r>
            <a:r>
              <a:rPr lang="en-US" dirty="0" smtClean="0"/>
              <a:t>[2017]363</a:t>
            </a:r>
            <a:r>
              <a:rPr lang="zh-CN" altLang="en-US" dirty="0" smtClean="0"/>
              <a:t>号），</a:t>
            </a:r>
            <a:r>
              <a:rPr lang="en-US" dirty="0" smtClean="0"/>
              <a:t> 2017</a:t>
            </a:r>
            <a:r>
              <a:rPr lang="zh-CN" altLang="en-US" dirty="0" smtClean="0"/>
              <a:t>年</a:t>
            </a:r>
            <a:r>
              <a:rPr lang="en-US" dirty="0" smtClean="0"/>
              <a:t>5</a:t>
            </a:r>
            <a:r>
              <a:rPr lang="zh-CN" altLang="en-US" dirty="0" smtClean="0"/>
              <a:t>月</a:t>
            </a:r>
            <a:r>
              <a:rPr lang="en-US" dirty="0" smtClean="0"/>
              <a:t>11</a:t>
            </a:r>
            <a:r>
              <a:rPr lang="zh-CN" altLang="en-US" dirty="0" smtClean="0"/>
              <a:t>日印发</a:t>
            </a:r>
            <a:endParaRPr lang="zh-CN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dirty="0" smtClean="0">
                <a:solidFill>
                  <a:srgbClr val="0070C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一、公开内容</a:t>
            </a:r>
            <a:endParaRPr lang="zh-CN" altLang="en-US" sz="4000" dirty="0">
              <a:solidFill>
                <a:srgbClr val="0070C0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35608" y="1357298"/>
            <a:ext cx="7498080" cy="5143536"/>
          </a:xfrm>
        </p:spPr>
        <p:txBody>
          <a:bodyPr>
            <a:normAutofit/>
          </a:bodyPr>
          <a:lstStyle/>
          <a:p>
            <a:pPr marL="0">
              <a:lnSpc>
                <a:spcPct val="200000"/>
              </a:lnSpc>
              <a:buNone/>
            </a:pPr>
            <a:r>
              <a:rPr lang="en-US" altLang="en-US" dirty="0" smtClean="0"/>
              <a:t>8</a:t>
            </a:r>
            <a:r>
              <a:rPr lang="zh-CN" altLang="en-US" dirty="0" smtClean="0"/>
              <a:t>、</a:t>
            </a:r>
            <a:r>
              <a:rPr lang="en-US" altLang="en-US" dirty="0" smtClean="0"/>
              <a:t> </a:t>
            </a:r>
            <a:r>
              <a:rPr lang="zh-CN" altLang="en-US" dirty="0" smtClean="0"/>
              <a:t>四川省农业厅</a:t>
            </a:r>
            <a:r>
              <a:rPr lang="en-US" altLang="zh-CN" dirty="0" smtClean="0"/>
              <a:t>《</a:t>
            </a:r>
            <a:r>
              <a:rPr lang="zh-CN" altLang="en-US" dirty="0" smtClean="0"/>
              <a:t>关于四川省</a:t>
            </a:r>
            <a:r>
              <a:rPr lang="en-US" altLang="zh-CN" dirty="0" smtClean="0"/>
              <a:t>2017</a:t>
            </a:r>
            <a:r>
              <a:rPr lang="zh-CN" altLang="en-US" dirty="0" smtClean="0"/>
              <a:t>年农业机械购置补贴额一览表的通告</a:t>
            </a:r>
            <a:endParaRPr lang="zh-CN" altLang="en-US" dirty="0" smtClean="0"/>
          </a:p>
          <a:p>
            <a:pPr marL="0">
              <a:lnSpc>
                <a:spcPct val="200000"/>
              </a:lnSpc>
              <a:buNone/>
            </a:pPr>
            <a:r>
              <a:rPr lang="en-US" altLang="zh-CN" dirty="0" smtClean="0"/>
              <a:t>》</a:t>
            </a:r>
            <a:r>
              <a:rPr lang="zh-CN" altLang="en-US" dirty="0" smtClean="0"/>
              <a:t>（川农业函</a:t>
            </a:r>
            <a:r>
              <a:rPr lang="en-US" altLang="en-US" dirty="0" smtClean="0"/>
              <a:t>[2017]388</a:t>
            </a:r>
            <a:r>
              <a:rPr lang="zh-CN" altLang="en-US" dirty="0" smtClean="0"/>
              <a:t>号），</a:t>
            </a:r>
            <a:r>
              <a:rPr lang="en-US" altLang="en-US" dirty="0" smtClean="0"/>
              <a:t>2017</a:t>
            </a:r>
            <a:r>
              <a:rPr lang="zh-CN" altLang="en-US" dirty="0" smtClean="0"/>
              <a:t>年</a:t>
            </a:r>
            <a:r>
              <a:rPr lang="en-US" altLang="en-US" dirty="0" smtClean="0"/>
              <a:t>5</a:t>
            </a:r>
            <a:r>
              <a:rPr lang="zh-CN" altLang="en-US" dirty="0" smtClean="0"/>
              <a:t>月</a:t>
            </a:r>
            <a:r>
              <a:rPr lang="en-US" altLang="en-US" dirty="0" smtClean="0"/>
              <a:t>17</a:t>
            </a:r>
            <a:r>
              <a:rPr lang="zh-CN" altLang="en-US" dirty="0" smtClean="0"/>
              <a:t>日印发</a:t>
            </a:r>
            <a:endParaRPr lang="zh-CN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1012</Words>
  <Application>WPS 演示</Application>
  <PresentationFormat>全屏显示(4:3)</PresentationFormat>
  <Paragraphs>61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5" baseType="lpstr">
      <vt:lpstr>Arial</vt:lpstr>
      <vt:lpstr>宋体</vt:lpstr>
      <vt:lpstr>Wingdings</vt:lpstr>
      <vt:lpstr>Wingdings 2</vt:lpstr>
      <vt:lpstr>Verdana</vt:lpstr>
      <vt:lpstr>黑体</vt:lpstr>
      <vt:lpstr>Gill Sans MT</vt:lpstr>
      <vt:lpstr>华文中宋</vt:lpstr>
      <vt:lpstr>微软雅黑</vt:lpstr>
      <vt:lpstr>Calibri</vt:lpstr>
      <vt:lpstr>夏至</vt:lpstr>
      <vt:lpstr>信息公开专栏</vt:lpstr>
      <vt:lpstr>PowerPoint 演示文稿</vt:lpstr>
      <vt:lpstr>一、公开内容</vt:lpstr>
      <vt:lpstr>一、公开内容</vt:lpstr>
      <vt:lpstr>一、公开内容</vt:lpstr>
      <vt:lpstr>一、公开内容</vt:lpstr>
      <vt:lpstr>一、公开内容</vt:lpstr>
      <vt:lpstr>一、公开内容</vt:lpstr>
      <vt:lpstr>一、公开内容</vt:lpstr>
      <vt:lpstr>一、公开内容</vt:lpstr>
      <vt:lpstr>一、公开内容</vt:lpstr>
      <vt:lpstr>二、信息公开要求</vt:lpstr>
      <vt:lpstr>三、其他要求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农机购置补贴操作培训</dc:title>
  <dc:creator>zxj</dc:creator>
  <cp:lastModifiedBy>zxj</cp:lastModifiedBy>
  <cp:revision>343</cp:revision>
  <dcterms:created xsi:type="dcterms:W3CDTF">2016-07-25T08:35:00Z</dcterms:created>
  <dcterms:modified xsi:type="dcterms:W3CDTF">2017-06-15T02:36:45Z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2052-10.1.0.6490</vt:lpwstr>
  </property>
</Properties>
</file>